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420" r:id="rId2"/>
    <p:sldId id="444" r:id="rId3"/>
    <p:sldId id="445" r:id="rId4"/>
    <p:sldId id="446" r:id="rId5"/>
    <p:sldId id="447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525" r:id="rId27"/>
    <p:sldId id="522" r:id="rId28"/>
    <p:sldId id="523" r:id="rId29"/>
    <p:sldId id="524" r:id="rId30"/>
    <p:sldId id="526" r:id="rId31"/>
    <p:sldId id="469" r:id="rId32"/>
    <p:sldId id="527" r:id="rId33"/>
    <p:sldId id="471" r:id="rId34"/>
    <p:sldId id="528" r:id="rId35"/>
    <p:sldId id="473" r:id="rId36"/>
    <p:sldId id="474" r:id="rId37"/>
    <p:sldId id="475" r:id="rId38"/>
    <p:sldId id="529" r:id="rId39"/>
    <p:sldId id="477" r:id="rId40"/>
    <p:sldId id="478" r:id="rId41"/>
    <p:sldId id="530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491" r:id="rId50"/>
    <p:sldId id="531" r:id="rId51"/>
    <p:sldId id="493" r:id="rId52"/>
    <p:sldId id="494" r:id="rId53"/>
    <p:sldId id="495" r:id="rId54"/>
    <p:sldId id="496" r:id="rId55"/>
    <p:sldId id="497" r:id="rId56"/>
    <p:sldId id="532" r:id="rId57"/>
    <p:sldId id="499" r:id="rId58"/>
    <p:sldId id="500" r:id="rId59"/>
    <p:sldId id="501" r:id="rId60"/>
    <p:sldId id="533" r:id="rId61"/>
    <p:sldId id="503" r:id="rId62"/>
    <p:sldId id="504" r:id="rId63"/>
    <p:sldId id="505" r:id="rId64"/>
    <p:sldId id="534" r:id="rId65"/>
    <p:sldId id="507" r:id="rId66"/>
    <p:sldId id="509" r:id="rId67"/>
    <p:sldId id="520" r:id="rId68"/>
    <p:sldId id="510" r:id="rId69"/>
    <p:sldId id="511" r:id="rId70"/>
    <p:sldId id="512" r:id="rId71"/>
    <p:sldId id="513" r:id="rId72"/>
    <p:sldId id="514" r:id="rId7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">
          <p15:clr>
            <a:srgbClr val="A4A3A4"/>
          </p15:clr>
        </p15:guide>
        <p15:guide id="2" orient="horz" pos="2835" userDrawn="1">
          <p15:clr>
            <a:srgbClr val="A4A3A4"/>
          </p15:clr>
        </p15:guide>
        <p15:guide id="3" orient="horz" pos="864">
          <p15:clr>
            <a:srgbClr val="A4A3A4"/>
          </p15:clr>
        </p15:guide>
        <p15:guide id="4" pos="5472">
          <p15:clr>
            <a:srgbClr val="A4A3A4"/>
          </p15:clr>
        </p15:guide>
        <p15:guide id="5" pos="2937">
          <p15:clr>
            <a:srgbClr val="A4A3A4"/>
          </p15:clr>
        </p15:guide>
        <p15:guide id="6" pos="288">
          <p15:clr>
            <a:srgbClr val="A4A3A4"/>
          </p15:clr>
        </p15:guide>
        <p15:guide id="7" pos="2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ABFDC"/>
    <a:srgbClr val="5291DD"/>
    <a:srgbClr val="023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0" autoAdjust="0"/>
    <p:restoredTop sz="84937" autoAdjust="0"/>
  </p:normalViewPr>
  <p:slideViewPr>
    <p:cSldViewPr showGuides="1">
      <p:cViewPr varScale="1">
        <p:scale>
          <a:sx n="143" d="100"/>
          <a:sy n="143" d="100"/>
        </p:scale>
        <p:origin x="894" y="114"/>
      </p:cViewPr>
      <p:guideLst>
        <p:guide orient="horz" pos="214"/>
        <p:guide orient="horz" pos="2835"/>
        <p:guide orient="horz" pos="864"/>
        <p:guide pos="5472"/>
        <p:guide pos="2937"/>
        <p:guide pos="288"/>
        <p:guide pos="2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65" d="100"/>
          <a:sy n="165" d="100"/>
        </p:scale>
        <p:origin x="4104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Food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E985-421E-8596-C1700B147024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E985-421E-8596-C1700B14702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4-E985-421E-8596-C1700B14702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5-E985-421E-8596-C1700B14702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6-E985-421E-8596-C1700B147024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7-E985-421E-8596-C1700B147024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85-421E-8596-C1700B1470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Gas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E985-421E-8596-C1700B14702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A-E985-421E-8596-C1700B14702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B-E985-421E-8596-C1700B14702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C-E985-421E-8596-C1700B14702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D-E985-421E-8596-C1700B147024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E-E985-421E-8596-C1700B147024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F-E985-421E-8596-C1700B1470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Motel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0-E985-421E-8596-C1700B14702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1-E985-421E-8596-C1700B14702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2-E985-421E-8596-C1700B14702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3-E985-421E-8596-C1700B14702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14-E985-421E-8596-C1700B147024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15-E985-421E-8596-C1700B147024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16-E985-421E-8596-C1700B147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7651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Food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9328-482F-8F98-2A341A24A9D7}"/>
              </c:ext>
            </c:extLst>
          </c:dPt>
          <c:dPt>
            <c:idx val="1"/>
            <c:bubble3D val="0"/>
            <c:spPr>
              <a:noFill/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9328-482F-8F98-2A341A24A9D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4-9328-482F-8F98-2A341A24A9D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5-9328-482F-8F98-2A341A24A9D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6-9328-482F-8F98-2A341A24A9D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7-9328-482F-8F98-2A341A24A9D7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28-482F-8F98-2A341A24A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Gas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9328-482F-8F98-2A341A24A9D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A-9328-482F-8F98-2A341A24A9D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B-9328-482F-8F98-2A341A24A9D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C-9328-482F-8F98-2A341A24A9D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D-9328-482F-8F98-2A341A24A9D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E-9328-482F-8F98-2A341A24A9D7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F-9328-482F-8F98-2A341A24A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Motel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0-9328-482F-8F98-2A341A24A9D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1-9328-482F-8F98-2A341A24A9D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2-9328-482F-8F98-2A341A24A9D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3-9328-482F-8F98-2A341A24A9D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14-9328-482F-8F98-2A341A24A9D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15-9328-482F-8F98-2A341A24A9D7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16-9328-482F-8F98-2A341A24A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7651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CCC72E-7F43-4CA3-A749-B3D753693A31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607E4710-F678-4637-BB13-A257DE409A9D}">
      <dgm:prSet phldrT="[Text]" phldr="1"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7F1CBEAF-354F-4780-B3F2-A7ADE3091CFC}" type="parTrans" cxnId="{3FBE0FC9-3BAD-4AFF-A5D3-862162F9FC98}">
      <dgm:prSet/>
      <dgm:spPr/>
      <dgm:t>
        <a:bodyPr/>
        <a:lstStyle/>
        <a:p>
          <a:endParaRPr lang="en-US"/>
        </a:p>
      </dgm:t>
    </dgm:pt>
    <dgm:pt modelId="{D1E617D6-C6D5-4C20-9170-788D8880EC4B}" type="sibTrans" cxnId="{3FBE0FC9-3BAD-4AFF-A5D3-862162F9FC98}">
      <dgm:prSet/>
      <dgm:spPr/>
      <dgm:t>
        <a:bodyPr/>
        <a:lstStyle/>
        <a:p>
          <a:endParaRPr lang="en-US"/>
        </a:p>
      </dgm:t>
    </dgm:pt>
    <dgm:pt modelId="{A20EB21B-F4FD-49EC-8E73-4E3E8F8CCAB0}">
      <dgm:prSet phldrT="[Text]" phldr="1"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EED10985-E25D-487F-BFC6-981601D15279}" type="parTrans" cxnId="{F400552D-2A44-4BDC-9820-9AA458728608}">
      <dgm:prSet/>
      <dgm:spPr/>
      <dgm:t>
        <a:bodyPr/>
        <a:lstStyle/>
        <a:p>
          <a:endParaRPr lang="en-US"/>
        </a:p>
      </dgm:t>
    </dgm:pt>
    <dgm:pt modelId="{E2EB2EFE-B80D-435C-8FEE-F7653F9C6BFB}" type="sibTrans" cxnId="{F400552D-2A44-4BDC-9820-9AA458728608}">
      <dgm:prSet/>
      <dgm:spPr/>
      <dgm:t>
        <a:bodyPr/>
        <a:lstStyle/>
        <a:p>
          <a:endParaRPr lang="en-US"/>
        </a:p>
      </dgm:t>
    </dgm:pt>
    <dgm:pt modelId="{440B3F07-6EA0-4C0B-B6C4-83E357F4D47E}">
      <dgm:prSet phldrT="[Text]" phldr="1"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A04709FE-55F4-41BB-828B-2D946D7B6EF1}" type="parTrans" cxnId="{548212ED-2594-4F89-8035-5DC2030794FC}">
      <dgm:prSet/>
      <dgm:spPr/>
      <dgm:t>
        <a:bodyPr/>
        <a:lstStyle/>
        <a:p>
          <a:endParaRPr lang="en-US"/>
        </a:p>
      </dgm:t>
    </dgm:pt>
    <dgm:pt modelId="{516F98AE-106D-418E-9B8D-A447A6C5EAC8}" type="sibTrans" cxnId="{548212ED-2594-4F89-8035-5DC2030794FC}">
      <dgm:prSet/>
      <dgm:spPr/>
      <dgm:t>
        <a:bodyPr/>
        <a:lstStyle/>
        <a:p>
          <a:endParaRPr lang="en-US"/>
        </a:p>
      </dgm:t>
    </dgm:pt>
    <dgm:pt modelId="{00B032F1-40C9-48BD-947B-E3A0FF03637E}" type="pres">
      <dgm:prSet presAssocID="{B6CCC72E-7F43-4CA3-A749-B3D753693A3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796C054-C252-4409-BFE6-1B067984A819}" type="pres">
      <dgm:prSet presAssocID="{607E4710-F678-4637-BB13-A257DE409A9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39939B-36E7-4D74-AD48-10632D5CFCCE}" type="pres">
      <dgm:prSet presAssocID="{607E4710-F678-4637-BB13-A257DE409A9D}" presName="gear1srcNode" presStyleLbl="node1" presStyleIdx="0" presStyleCnt="3"/>
      <dgm:spPr/>
      <dgm:t>
        <a:bodyPr/>
        <a:lstStyle/>
        <a:p>
          <a:endParaRPr lang="en-US"/>
        </a:p>
      </dgm:t>
    </dgm:pt>
    <dgm:pt modelId="{F40DF01D-C821-4D63-82E9-10416B508339}" type="pres">
      <dgm:prSet presAssocID="{607E4710-F678-4637-BB13-A257DE409A9D}" presName="gear1dstNode" presStyleLbl="node1" presStyleIdx="0" presStyleCnt="3"/>
      <dgm:spPr/>
      <dgm:t>
        <a:bodyPr/>
        <a:lstStyle/>
        <a:p>
          <a:endParaRPr lang="en-US"/>
        </a:p>
      </dgm:t>
    </dgm:pt>
    <dgm:pt modelId="{0E89C969-E1F0-41AD-A6EC-F45FC1C5662D}" type="pres">
      <dgm:prSet presAssocID="{A20EB21B-F4FD-49EC-8E73-4E3E8F8CCAB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C49B6-BA80-456B-B5B7-2A3BA048B8B8}" type="pres">
      <dgm:prSet presAssocID="{A20EB21B-F4FD-49EC-8E73-4E3E8F8CCAB0}" presName="gear2srcNode" presStyleLbl="node1" presStyleIdx="1" presStyleCnt="3"/>
      <dgm:spPr/>
      <dgm:t>
        <a:bodyPr/>
        <a:lstStyle/>
        <a:p>
          <a:endParaRPr lang="en-US"/>
        </a:p>
      </dgm:t>
    </dgm:pt>
    <dgm:pt modelId="{70BCC756-DC30-4BB4-AD2E-EA31841741C8}" type="pres">
      <dgm:prSet presAssocID="{A20EB21B-F4FD-49EC-8E73-4E3E8F8CCAB0}" presName="gear2dstNode" presStyleLbl="node1" presStyleIdx="1" presStyleCnt="3"/>
      <dgm:spPr/>
      <dgm:t>
        <a:bodyPr/>
        <a:lstStyle/>
        <a:p>
          <a:endParaRPr lang="en-US"/>
        </a:p>
      </dgm:t>
    </dgm:pt>
    <dgm:pt modelId="{599E08D2-8D5D-46EF-AE3B-288D97848D74}" type="pres">
      <dgm:prSet presAssocID="{440B3F07-6EA0-4C0B-B6C4-83E357F4D47E}" presName="gear3" presStyleLbl="node1" presStyleIdx="2" presStyleCnt="3"/>
      <dgm:spPr/>
      <dgm:t>
        <a:bodyPr/>
        <a:lstStyle/>
        <a:p>
          <a:endParaRPr lang="en-US"/>
        </a:p>
      </dgm:t>
    </dgm:pt>
    <dgm:pt modelId="{2FAB0808-D3D3-44BA-B0A3-91B17EEC4383}" type="pres">
      <dgm:prSet presAssocID="{440B3F07-6EA0-4C0B-B6C4-83E357F4D47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DC02B-0186-45FF-8850-F2C4D07D49C8}" type="pres">
      <dgm:prSet presAssocID="{440B3F07-6EA0-4C0B-B6C4-83E357F4D47E}" presName="gear3srcNode" presStyleLbl="node1" presStyleIdx="2" presStyleCnt="3"/>
      <dgm:spPr/>
      <dgm:t>
        <a:bodyPr/>
        <a:lstStyle/>
        <a:p>
          <a:endParaRPr lang="en-US"/>
        </a:p>
      </dgm:t>
    </dgm:pt>
    <dgm:pt modelId="{FD2DEB4F-1CC6-42D2-AF59-7768101829C9}" type="pres">
      <dgm:prSet presAssocID="{440B3F07-6EA0-4C0B-B6C4-83E357F4D47E}" presName="gear3dstNode" presStyleLbl="node1" presStyleIdx="2" presStyleCnt="3"/>
      <dgm:spPr/>
      <dgm:t>
        <a:bodyPr/>
        <a:lstStyle/>
        <a:p>
          <a:endParaRPr lang="en-US"/>
        </a:p>
      </dgm:t>
    </dgm:pt>
    <dgm:pt modelId="{0C931497-76C9-4F06-9C7C-08B120F46522}" type="pres">
      <dgm:prSet presAssocID="{D1E617D6-C6D5-4C20-9170-788D8880EC4B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8388ED99-6A2C-442A-B47D-33C69BCAEDA7}" type="pres">
      <dgm:prSet presAssocID="{E2EB2EFE-B80D-435C-8FEE-F7653F9C6BF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E76B5DB1-A2FA-45C9-B881-210C5ABB33D6}" type="pres">
      <dgm:prSet presAssocID="{516F98AE-106D-418E-9B8D-A447A6C5EAC8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E1652AF-4951-4368-B69C-B754F718ED0C}" type="presOf" srcId="{A20EB21B-F4FD-49EC-8E73-4E3E8F8CCAB0}" destId="{0E89C969-E1F0-41AD-A6EC-F45FC1C5662D}" srcOrd="0" destOrd="0" presId="urn:microsoft.com/office/officeart/2005/8/layout/gear1"/>
    <dgm:cxn modelId="{3FBE0FC9-3BAD-4AFF-A5D3-862162F9FC98}" srcId="{B6CCC72E-7F43-4CA3-A749-B3D753693A31}" destId="{607E4710-F678-4637-BB13-A257DE409A9D}" srcOrd="0" destOrd="0" parTransId="{7F1CBEAF-354F-4780-B3F2-A7ADE3091CFC}" sibTransId="{D1E617D6-C6D5-4C20-9170-788D8880EC4B}"/>
    <dgm:cxn modelId="{6920276D-E8BC-4DDF-AA69-227E98F3B58A}" type="presOf" srcId="{516F98AE-106D-418E-9B8D-A447A6C5EAC8}" destId="{E76B5DB1-A2FA-45C9-B881-210C5ABB33D6}" srcOrd="0" destOrd="0" presId="urn:microsoft.com/office/officeart/2005/8/layout/gear1"/>
    <dgm:cxn modelId="{3ED471DC-C236-4222-AD57-768C326D5BC7}" type="presOf" srcId="{A20EB21B-F4FD-49EC-8E73-4E3E8F8CCAB0}" destId="{BFAC49B6-BA80-456B-B5B7-2A3BA048B8B8}" srcOrd="1" destOrd="0" presId="urn:microsoft.com/office/officeart/2005/8/layout/gear1"/>
    <dgm:cxn modelId="{8B16701A-4807-4BB3-94AD-ABB9AD2390C6}" type="presOf" srcId="{607E4710-F678-4637-BB13-A257DE409A9D}" destId="{B796C054-C252-4409-BFE6-1B067984A819}" srcOrd="0" destOrd="0" presId="urn:microsoft.com/office/officeart/2005/8/layout/gear1"/>
    <dgm:cxn modelId="{F400552D-2A44-4BDC-9820-9AA458728608}" srcId="{B6CCC72E-7F43-4CA3-A749-B3D753693A31}" destId="{A20EB21B-F4FD-49EC-8E73-4E3E8F8CCAB0}" srcOrd="1" destOrd="0" parTransId="{EED10985-E25D-487F-BFC6-981601D15279}" sibTransId="{E2EB2EFE-B80D-435C-8FEE-F7653F9C6BFB}"/>
    <dgm:cxn modelId="{0AAA1EA4-C556-48D8-A2F0-7A7A24EF2C12}" type="presOf" srcId="{607E4710-F678-4637-BB13-A257DE409A9D}" destId="{F40DF01D-C821-4D63-82E9-10416B508339}" srcOrd="2" destOrd="0" presId="urn:microsoft.com/office/officeart/2005/8/layout/gear1"/>
    <dgm:cxn modelId="{B3885E24-BAD0-44CF-A4E9-B5FA7D617E32}" type="presOf" srcId="{440B3F07-6EA0-4C0B-B6C4-83E357F4D47E}" destId="{2FAB0808-D3D3-44BA-B0A3-91B17EEC4383}" srcOrd="1" destOrd="0" presId="urn:microsoft.com/office/officeart/2005/8/layout/gear1"/>
    <dgm:cxn modelId="{0EFFE22D-3BE0-405B-80BE-5AC7CE884BE9}" type="presOf" srcId="{A20EB21B-F4FD-49EC-8E73-4E3E8F8CCAB0}" destId="{70BCC756-DC30-4BB4-AD2E-EA31841741C8}" srcOrd="2" destOrd="0" presId="urn:microsoft.com/office/officeart/2005/8/layout/gear1"/>
    <dgm:cxn modelId="{D49ED22B-0EC1-4CD9-930F-6347B3F39E2B}" type="presOf" srcId="{E2EB2EFE-B80D-435C-8FEE-F7653F9C6BFB}" destId="{8388ED99-6A2C-442A-B47D-33C69BCAEDA7}" srcOrd="0" destOrd="0" presId="urn:microsoft.com/office/officeart/2005/8/layout/gear1"/>
    <dgm:cxn modelId="{69CD4F69-DD1A-4416-9072-7D841F42D8F4}" type="presOf" srcId="{440B3F07-6EA0-4C0B-B6C4-83E357F4D47E}" destId="{FD2DEB4F-1CC6-42D2-AF59-7768101829C9}" srcOrd="3" destOrd="0" presId="urn:microsoft.com/office/officeart/2005/8/layout/gear1"/>
    <dgm:cxn modelId="{548212ED-2594-4F89-8035-5DC2030794FC}" srcId="{B6CCC72E-7F43-4CA3-A749-B3D753693A31}" destId="{440B3F07-6EA0-4C0B-B6C4-83E357F4D47E}" srcOrd="2" destOrd="0" parTransId="{A04709FE-55F4-41BB-828B-2D946D7B6EF1}" sibTransId="{516F98AE-106D-418E-9B8D-A447A6C5EAC8}"/>
    <dgm:cxn modelId="{B28E3F95-664A-4284-9FB1-BA018A7D06C7}" type="presOf" srcId="{440B3F07-6EA0-4C0B-B6C4-83E357F4D47E}" destId="{A25DC02B-0186-45FF-8850-F2C4D07D49C8}" srcOrd="2" destOrd="0" presId="urn:microsoft.com/office/officeart/2005/8/layout/gear1"/>
    <dgm:cxn modelId="{05438A23-C31B-4F2A-B87E-8BCF0F3A430A}" type="presOf" srcId="{607E4710-F678-4637-BB13-A257DE409A9D}" destId="{9B39939B-36E7-4D74-AD48-10632D5CFCCE}" srcOrd="1" destOrd="0" presId="urn:microsoft.com/office/officeart/2005/8/layout/gear1"/>
    <dgm:cxn modelId="{E1F99FDA-89F5-462F-A20A-D63A3B974231}" type="presOf" srcId="{B6CCC72E-7F43-4CA3-A749-B3D753693A31}" destId="{00B032F1-40C9-48BD-947B-E3A0FF03637E}" srcOrd="0" destOrd="0" presId="urn:microsoft.com/office/officeart/2005/8/layout/gear1"/>
    <dgm:cxn modelId="{F6D422E4-77B1-4BE3-8933-55754DD9343E}" type="presOf" srcId="{440B3F07-6EA0-4C0B-B6C4-83E357F4D47E}" destId="{599E08D2-8D5D-46EF-AE3B-288D97848D74}" srcOrd="0" destOrd="0" presId="urn:microsoft.com/office/officeart/2005/8/layout/gear1"/>
    <dgm:cxn modelId="{EA2D5E59-097E-4D65-B238-2E97FDCA6890}" type="presOf" srcId="{D1E617D6-C6D5-4C20-9170-788D8880EC4B}" destId="{0C931497-76C9-4F06-9C7C-08B120F46522}" srcOrd="0" destOrd="0" presId="urn:microsoft.com/office/officeart/2005/8/layout/gear1"/>
    <dgm:cxn modelId="{163D0E2F-2D60-4419-815F-38F7233F638E}" type="presParOf" srcId="{00B032F1-40C9-48BD-947B-E3A0FF03637E}" destId="{B796C054-C252-4409-BFE6-1B067984A819}" srcOrd="0" destOrd="0" presId="urn:microsoft.com/office/officeart/2005/8/layout/gear1"/>
    <dgm:cxn modelId="{59D77BC4-F931-4C36-A5DA-DDD430866B75}" type="presParOf" srcId="{00B032F1-40C9-48BD-947B-E3A0FF03637E}" destId="{9B39939B-36E7-4D74-AD48-10632D5CFCCE}" srcOrd="1" destOrd="0" presId="urn:microsoft.com/office/officeart/2005/8/layout/gear1"/>
    <dgm:cxn modelId="{870AFA47-657F-462A-B7F5-727BF8A566EF}" type="presParOf" srcId="{00B032F1-40C9-48BD-947B-E3A0FF03637E}" destId="{F40DF01D-C821-4D63-82E9-10416B508339}" srcOrd="2" destOrd="0" presId="urn:microsoft.com/office/officeart/2005/8/layout/gear1"/>
    <dgm:cxn modelId="{E28AEA1B-C8FC-45B0-AF0E-AC1C2E10984F}" type="presParOf" srcId="{00B032F1-40C9-48BD-947B-E3A0FF03637E}" destId="{0E89C969-E1F0-41AD-A6EC-F45FC1C5662D}" srcOrd="3" destOrd="0" presId="urn:microsoft.com/office/officeart/2005/8/layout/gear1"/>
    <dgm:cxn modelId="{2CE7B425-E6D2-44F3-AC1D-96E787CF596A}" type="presParOf" srcId="{00B032F1-40C9-48BD-947B-E3A0FF03637E}" destId="{BFAC49B6-BA80-456B-B5B7-2A3BA048B8B8}" srcOrd="4" destOrd="0" presId="urn:microsoft.com/office/officeart/2005/8/layout/gear1"/>
    <dgm:cxn modelId="{E85566CD-0352-428E-BA74-BB891F84D8A0}" type="presParOf" srcId="{00B032F1-40C9-48BD-947B-E3A0FF03637E}" destId="{70BCC756-DC30-4BB4-AD2E-EA31841741C8}" srcOrd="5" destOrd="0" presId="urn:microsoft.com/office/officeart/2005/8/layout/gear1"/>
    <dgm:cxn modelId="{955BF71C-0C03-4902-A614-0C76B31F4882}" type="presParOf" srcId="{00B032F1-40C9-48BD-947B-E3A0FF03637E}" destId="{599E08D2-8D5D-46EF-AE3B-288D97848D74}" srcOrd="6" destOrd="0" presId="urn:microsoft.com/office/officeart/2005/8/layout/gear1"/>
    <dgm:cxn modelId="{0502548B-198C-48C3-8B87-3FD9D9C173B8}" type="presParOf" srcId="{00B032F1-40C9-48BD-947B-E3A0FF03637E}" destId="{2FAB0808-D3D3-44BA-B0A3-91B17EEC4383}" srcOrd="7" destOrd="0" presId="urn:microsoft.com/office/officeart/2005/8/layout/gear1"/>
    <dgm:cxn modelId="{B5ABD3BC-3696-48E7-B65D-1E77FAFB525F}" type="presParOf" srcId="{00B032F1-40C9-48BD-947B-E3A0FF03637E}" destId="{A25DC02B-0186-45FF-8850-F2C4D07D49C8}" srcOrd="8" destOrd="0" presId="urn:microsoft.com/office/officeart/2005/8/layout/gear1"/>
    <dgm:cxn modelId="{A9A9FF59-18EC-4216-AE29-81F6C157015C}" type="presParOf" srcId="{00B032F1-40C9-48BD-947B-E3A0FF03637E}" destId="{FD2DEB4F-1CC6-42D2-AF59-7768101829C9}" srcOrd="9" destOrd="0" presId="urn:microsoft.com/office/officeart/2005/8/layout/gear1"/>
    <dgm:cxn modelId="{1E735B8B-67BF-42A1-B081-146DC0AF621B}" type="presParOf" srcId="{00B032F1-40C9-48BD-947B-E3A0FF03637E}" destId="{0C931497-76C9-4F06-9C7C-08B120F46522}" srcOrd="10" destOrd="0" presId="urn:microsoft.com/office/officeart/2005/8/layout/gear1"/>
    <dgm:cxn modelId="{92769AC5-4D03-4E0D-B348-ED0DF6D4D52C}" type="presParOf" srcId="{00B032F1-40C9-48BD-947B-E3A0FF03637E}" destId="{8388ED99-6A2C-442A-B47D-33C69BCAEDA7}" srcOrd="11" destOrd="0" presId="urn:microsoft.com/office/officeart/2005/8/layout/gear1"/>
    <dgm:cxn modelId="{CBB5D5A4-AEB3-413D-AA8F-42BD8C9B0ED2}" type="presParOf" srcId="{00B032F1-40C9-48BD-947B-E3A0FF03637E}" destId="{E76B5DB1-A2FA-45C9-B881-210C5ABB33D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6C054-C252-4409-BFE6-1B067984A819}">
      <dsp:nvSpPr>
        <dsp:cNvPr id="0" name=""/>
        <dsp:cNvSpPr/>
      </dsp:nvSpPr>
      <dsp:spPr>
        <a:xfrm>
          <a:off x="914242" y="241548"/>
          <a:ext cx="213714" cy="213714"/>
        </a:xfrm>
        <a:prstGeom prst="gear9">
          <a:avLst/>
        </a:prstGeom>
        <a:solidFill>
          <a:schemeClr val="bg1"/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957208" y="291609"/>
        <a:ext cx="127782" cy="109854"/>
      </dsp:txXfrm>
    </dsp:sp>
    <dsp:sp modelId="{0E89C969-E1F0-41AD-A6EC-F45FC1C5662D}">
      <dsp:nvSpPr>
        <dsp:cNvPr id="0" name=""/>
        <dsp:cNvSpPr/>
      </dsp:nvSpPr>
      <dsp:spPr>
        <a:xfrm>
          <a:off x="789899" y="191034"/>
          <a:ext cx="155429" cy="155429"/>
        </a:xfrm>
        <a:prstGeom prst="gear6">
          <a:avLst/>
        </a:prstGeom>
        <a:solidFill>
          <a:schemeClr val="bg1"/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829029" y="230400"/>
        <a:ext cx="77169" cy="76697"/>
      </dsp:txXfrm>
    </dsp:sp>
    <dsp:sp modelId="{599E08D2-8D5D-46EF-AE3B-288D97848D74}">
      <dsp:nvSpPr>
        <dsp:cNvPr id="0" name=""/>
        <dsp:cNvSpPr/>
      </dsp:nvSpPr>
      <dsp:spPr>
        <a:xfrm rot="20700000">
          <a:off x="876955" y="83804"/>
          <a:ext cx="152288" cy="152288"/>
        </a:xfrm>
        <a:prstGeom prst="gear6">
          <a:avLst/>
        </a:prstGeom>
        <a:solidFill>
          <a:schemeClr val="bg1"/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 rot="-20700000">
        <a:off x="910357" y="117205"/>
        <a:ext cx="85485" cy="85485"/>
      </dsp:txXfrm>
    </dsp:sp>
    <dsp:sp modelId="{0C931497-76C9-4F06-9C7C-08B120F46522}">
      <dsp:nvSpPr>
        <dsp:cNvPr id="0" name=""/>
        <dsp:cNvSpPr/>
      </dsp:nvSpPr>
      <dsp:spPr>
        <a:xfrm>
          <a:off x="878200" y="217573"/>
          <a:ext cx="273555" cy="273555"/>
        </a:xfrm>
        <a:prstGeom prst="circularArrow">
          <a:avLst>
            <a:gd name="adj1" fmla="val 4688"/>
            <a:gd name="adj2" fmla="val 299029"/>
            <a:gd name="adj3" fmla="val 2193091"/>
            <a:gd name="adj4" fmla="val 1706585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8ED99-6A2C-442A-B47D-33C69BCAEDA7}">
      <dsp:nvSpPr>
        <dsp:cNvPr id="0" name=""/>
        <dsp:cNvSpPr/>
      </dsp:nvSpPr>
      <dsp:spPr>
        <a:xfrm>
          <a:off x="762373" y="168198"/>
          <a:ext cx="198754" cy="19875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B5DB1-A2FA-45C9-B881-210C5ABB33D6}">
      <dsp:nvSpPr>
        <dsp:cNvPr id="0" name=""/>
        <dsp:cNvSpPr/>
      </dsp:nvSpPr>
      <dsp:spPr>
        <a:xfrm>
          <a:off x="841729" y="62002"/>
          <a:ext cx="214297" cy="21429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 charset="0"/>
              </a:rPr>
              <a:pPr/>
              <a:t>6/10/2019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 charset="0"/>
              </a:rPr>
              <a:pPr/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0C4595FF-6E7F-4C41-B8DF-4AE76FC1F075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5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19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98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9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1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4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7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7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108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8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42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9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59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4114800"/>
            <a:ext cx="5029200" cy="73152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8" name="Picture 27" title="Novarti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4641092"/>
            <a:ext cx="1371600" cy="2504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1116000" anchor="t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 smtClean="0"/>
              <a:t>This space is reserved for cropped images only sourced from Novartis Brand Lab at https://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/resources/assets/5982</a:t>
            </a:r>
            <a:br>
              <a:rPr lang="en-US" dirty="0" smtClean="0"/>
            </a:br>
            <a:r>
              <a:rPr lang="en-US" dirty="0" smtClean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 smtClean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Illustrations, graphics or icons are not allowed. Photography must follow our </a:t>
            </a:r>
            <a:r>
              <a:rPr lang="en-US" dirty="0" err="1" smtClean="0"/>
              <a:t>monocolor</a:t>
            </a:r>
            <a:r>
              <a:rPr lang="en-US" dirty="0" smtClean="0"/>
              <a:t> rule.                                                                 That means for this template in Novartis Blue </a:t>
            </a:r>
            <a:r>
              <a:rPr lang="en-US" dirty="0" err="1" smtClean="0"/>
              <a:t>monocolor</a:t>
            </a:r>
            <a:r>
              <a:rPr lang="en-US" dirty="0" smtClean="0"/>
              <a:t> theme, choose an image with a pop of Novartis Blue color.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 dirty="0" smtClean="0">
                <a:solidFill>
                  <a:srgbClr val="FFFFFF"/>
                </a:solidFill>
              </a:rPr>
              <a:t>Business or </a:t>
            </a:r>
            <a:r>
              <a:rPr lang="en-US" dirty="0" smtClean="0"/>
              <a:t>Organizational</a:t>
            </a:r>
            <a:r>
              <a:rPr lang="en-US" dirty="0" smtClean="0">
                <a:solidFill>
                  <a:srgbClr val="FFFFFF"/>
                </a:solidFill>
              </a:rPr>
              <a:t> Unit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b="0" dirty="0" smtClean="0">
                <a:solidFill>
                  <a:srgbClr val="FFFFFF"/>
                </a:solidFill>
              </a:rPr>
              <a:t>Franchise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/>
          </p:nvPr>
        </p:nvSpPr>
        <p:spPr>
          <a:xfrm>
            <a:off x="45720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23"/>
          </p:nvPr>
        </p:nvSpPr>
        <p:spPr>
          <a:xfrm>
            <a:off x="326898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24"/>
          </p:nvPr>
        </p:nvSpPr>
        <p:spPr>
          <a:xfrm>
            <a:off x="608076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6898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08076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246120" y="1371600"/>
            <a:ext cx="544068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260604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404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Picture 9" title="Novarti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4641092"/>
            <a:ext cx="1371600" cy="250433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1" name="Straight Connector 10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600200" y="1005839"/>
            <a:ext cx="7086600" cy="3104949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8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230188" indent="-230188">
              <a:spcBef>
                <a:spcPts val="600"/>
              </a:spcBef>
              <a:defRPr b="0" i="0" baseline="0">
                <a:latin typeface="+mn-lt"/>
                <a:ea typeface="Arial" charset="0"/>
                <a:cs typeface="Arial" charset="0"/>
              </a:defRPr>
            </a:lvl2pPr>
            <a:lvl3pPr marL="230188" indent="0">
              <a:spcBef>
                <a:spcPts val="600"/>
              </a:spcBef>
              <a:buNone/>
              <a:defRPr/>
            </a:lvl3pPr>
            <a:lvl4pPr marL="685800" indent="-230188">
              <a:spcBef>
                <a:spcPts val="600"/>
              </a:spcBef>
              <a:defRPr/>
            </a:lvl4pPr>
            <a:lvl5pPr marL="917575" indent="-231775">
              <a:spcBef>
                <a:spcPts val="600"/>
              </a:spcBef>
              <a:defRPr/>
            </a:lvl5pPr>
          </a:lstStyle>
          <a:p>
            <a:pPr lvl="0"/>
            <a:r>
              <a:rPr lang="en-US" dirty="0" smtClean="0"/>
              <a:t>“Quote goes here.”</a:t>
            </a:r>
          </a:p>
          <a:p>
            <a:pPr lvl="1"/>
            <a:r>
              <a:rPr lang="en-US" dirty="0" smtClean="0"/>
              <a:t>Attribution, if needed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55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42" name="Straight Connector 41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 title="Novarti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4641092"/>
            <a:ext cx="1371600" cy="250433"/>
          </a:xfrm>
          <a:prstGeom prst="rect">
            <a:avLst/>
          </a:prstGeom>
        </p:spPr>
      </p:pic>
      <p:sp>
        <p:nvSpPr>
          <p:cNvPr id="55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60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600200" y="4114800"/>
            <a:ext cx="5029200" cy="7315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</a:t>
            </a:r>
            <a:r>
              <a:rPr lang="en-US" dirty="0" err="1" smtClean="0"/>
              <a:t>su</a:t>
            </a:r>
            <a:r>
              <a:rPr lang="en-US" dirty="0" smtClean="0"/>
              <a:t>   </a:t>
            </a:r>
            <a:r>
              <a:rPr lang="en-US" dirty="0" err="1" smtClean="0"/>
              <a:t>btitle</a:t>
            </a:r>
            <a:r>
              <a:rPr lang="en-US" dirty="0" smtClean="0"/>
              <a:t> style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 smtClean="0"/>
              <a:t>This space is reserved for cropped images only sourced from Novartis Brand Lab at https://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/resources/assets/5982</a:t>
            </a:r>
            <a:br>
              <a:rPr lang="en-US" dirty="0" smtClean="0"/>
            </a:br>
            <a:r>
              <a:rPr lang="en-US" dirty="0" smtClean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 smtClean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Illustrations, graphics or icons are not allowed. Photography must follow our </a:t>
            </a:r>
            <a:r>
              <a:rPr lang="en-US" dirty="0" err="1" smtClean="0"/>
              <a:t>monocolor</a:t>
            </a:r>
            <a:r>
              <a:rPr lang="en-US" dirty="0" smtClean="0"/>
              <a:t> rule.                                                                 That means for this template in Novartis Blue </a:t>
            </a:r>
            <a:r>
              <a:rPr lang="en-US" dirty="0" err="1" smtClean="0"/>
              <a:t>monocolor</a:t>
            </a:r>
            <a:r>
              <a:rPr lang="en-US" dirty="0" smtClean="0"/>
              <a:t> theme, choose an image with a pop of Novartis Blue color.</a:t>
            </a:r>
          </a:p>
        </p:txBody>
      </p:sp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5" name="Straight Connector 14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7" name="Picture 36" title="Novarti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4641092"/>
            <a:ext cx="1371600" cy="2504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 userDrawn="1"/>
        </p:nvSpPr>
        <p:spPr>
          <a:xfrm>
            <a:off x="1600200" y="3108960"/>
            <a:ext cx="7086600" cy="9149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 dirty="0" smtClean="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 dirty="0" smtClean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 dirty="0">
              <a:latin typeface="+mj-lt"/>
              <a:ea typeface="Arial Black" charset="0"/>
              <a:cs typeface="Arial Black" charset="0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38" name="Straight Connector 3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 title="Novarti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4641092"/>
            <a:ext cx="1371600" cy="2504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 smtClean="0"/>
              <a:t>This space is reserved for cropped images only sourced from Novartis Brand Lab at https://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/resources/assets/5982</a:t>
            </a:r>
            <a:br>
              <a:rPr lang="en-US" dirty="0" smtClean="0"/>
            </a:br>
            <a:r>
              <a:rPr lang="en-US" dirty="0" smtClean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 smtClean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Illustrations, graphics or icons are not allowed. Photography must follow our </a:t>
            </a:r>
            <a:r>
              <a:rPr lang="en-US" dirty="0" err="1" smtClean="0"/>
              <a:t>monocolor</a:t>
            </a:r>
            <a:r>
              <a:rPr lang="en-US" dirty="0" smtClean="0"/>
              <a:t> rule.                                                                 That means for this template in Novartis Blue </a:t>
            </a:r>
            <a:r>
              <a:rPr lang="en-US" dirty="0" err="1" smtClean="0"/>
              <a:t>monocolor</a:t>
            </a:r>
            <a:r>
              <a:rPr lang="en-US" dirty="0" smtClean="0"/>
              <a:t> theme, choose an image with a pop of Novartis Blue color.</a:t>
            </a:r>
          </a:p>
        </p:txBody>
      </p:sp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 txBox="1">
            <a:spLocks/>
          </p:cNvSpPr>
          <p:nvPr userDrawn="1"/>
        </p:nvSpPr>
        <p:spPr>
          <a:xfrm>
            <a:off x="1600200" y="1463040"/>
            <a:ext cx="7086600" cy="2103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 dirty="0" smtClean="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 dirty="0" smtClean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 dirty="0">
              <a:latin typeface="+mj-lt"/>
              <a:ea typeface="Arial Black" charset="0"/>
              <a:cs typeface="Arial Black" charset="0"/>
            </a:endParaRPr>
          </a:p>
        </p:txBody>
      </p:sp>
      <p:pic>
        <p:nvPicPr>
          <p:cNvPr id="32" name="Picture 31" title="Novarti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4641092"/>
            <a:ext cx="1371600" cy="250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title="Novarti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4641092"/>
            <a:ext cx="1371600" cy="250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 dirty="0" smtClean="0">
                <a:solidFill>
                  <a:srgbClr val="FFFFFF"/>
                </a:solidFill>
              </a:rPr>
              <a:t>Business or </a:t>
            </a:r>
            <a:r>
              <a:rPr lang="en-US" dirty="0" smtClean="0"/>
              <a:t>Organizational</a:t>
            </a:r>
            <a:r>
              <a:rPr lang="en-US" dirty="0" smtClean="0">
                <a:solidFill>
                  <a:srgbClr val="FFFFFF"/>
                </a:solidFill>
              </a:rPr>
              <a:t> Unit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b="0" dirty="0" smtClean="0">
                <a:solidFill>
                  <a:srgbClr val="FFFFFF"/>
                </a:solidFill>
              </a:rPr>
              <a:t>Franchise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24489850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4217671"/>
            <a:ext cx="3794760" cy="307896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9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9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9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9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9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31571"/>
            <a:ext cx="3794760" cy="33939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2900"/>
            <a:ext cx="7772400" cy="7200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131571"/>
            <a:ext cx="3794760" cy="301751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900"/>
            </a:lvl1pPr>
            <a:lvl2pPr marL="0" indent="0" algn="ctr">
              <a:spcBef>
                <a:spcPts val="0"/>
              </a:spcBef>
              <a:buNone/>
              <a:defRPr sz="900"/>
            </a:lvl2pPr>
            <a:lvl3pPr marL="0" indent="0" algn="ctr">
              <a:spcBef>
                <a:spcPts val="0"/>
              </a:spcBef>
              <a:buNone/>
              <a:defRPr sz="900"/>
            </a:lvl3pPr>
            <a:lvl4pPr marL="0" indent="0" algn="ctr">
              <a:spcBef>
                <a:spcPts val="0"/>
              </a:spcBef>
              <a:buNone/>
              <a:defRPr sz="900"/>
            </a:lvl4pPr>
            <a:lvl5pPr marL="0" indent="0" algn="ctr">
              <a:spcBef>
                <a:spcPts val="0"/>
              </a:spcBef>
              <a:buNone/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172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-341313">
              <a:buSzPct val="100000"/>
              <a:buFont typeface="+mj-lt"/>
              <a:buAutoNum type="arabicPeriod"/>
              <a:tabLst>
                <a:tab pos="3998913" algn="r"/>
                <a:tab pos="8229600" algn="r"/>
              </a:tabLst>
              <a:defRPr baseline="0"/>
            </a:lvl1pPr>
            <a:lvl2pPr marL="574675" indent="-233363">
              <a:defRPr baseline="0"/>
            </a:lvl2pPr>
            <a:lvl3pPr marL="801688" indent="-227013">
              <a:defRPr baseline="0"/>
            </a:lvl3pPr>
            <a:lvl4pPr marL="1028700" indent="-227013">
              <a:defRPr baseline="0"/>
            </a:lvl4pPr>
            <a:lvl5pPr marL="1257300" indent="-228600"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100000"/>
              <a:buFont typeface="Wingdings" charset="2"/>
              <a:buChar char="§"/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1138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898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5"/>
          </p:nvPr>
        </p:nvSpPr>
        <p:spPr>
          <a:xfrm>
            <a:off x="608076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81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466344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786467"/>
            <a:ext cx="822960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822960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45720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9"/>
          </p:nvPr>
        </p:nvSpPr>
        <p:spPr>
          <a:xfrm>
            <a:off x="466344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457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457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342900"/>
            <a:ext cx="8229600" cy="96091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1371375"/>
            <a:ext cx="8229600" cy="3105375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57200" y="4727448"/>
            <a:ext cx="4572000" cy="1920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rgbClr val="0460A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spc="0" baseline="0" smtClean="0">
                <a:solidFill>
                  <a:schemeClr val="accent2"/>
                </a:solidFill>
                <a:latin typeface="+mn-lt"/>
                <a:ea typeface="Arial Regular" charset="0"/>
                <a:cs typeface="Arial Regular" charset="0"/>
              </a:rPr>
              <a:t>ggPMX</a:t>
            </a:r>
            <a:endParaRPr lang="en-US" sz="900" b="1" i="0" spc="0" baseline="0" dirty="0" smtClean="0">
              <a:solidFill>
                <a:schemeClr val="accent2"/>
              </a:solidFill>
              <a:latin typeface="+mn-lt"/>
              <a:ea typeface="Arial Regular" charset="0"/>
              <a:cs typeface="Arial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7200" y="4919472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b="0" i="0" spc="0" baseline="0" smtClean="0">
                <a:solidFill>
                  <a:srgbClr val="7F7F7F"/>
                </a:solidFill>
                <a:latin typeface="+mn-lt"/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85800" y="4919472"/>
            <a:ext cx="3792538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b="0" i="0" spc="0" baseline="0" dirty="0">
                <a:solidFill>
                  <a:srgbClr val="7F7F7F"/>
                </a:solidFill>
                <a:latin typeface="+mn-lt"/>
              </a:defRPr>
            </a:lvl1pPr>
          </a:lstStyle>
          <a:p>
            <a:r>
              <a:rPr lang="en-US" smtClean="0"/>
              <a:t> | ggPMX | Public</a:t>
            </a:r>
            <a:endParaRPr lang="en-US" dirty="0"/>
          </a:p>
        </p:txBody>
      </p:sp>
      <p:pic>
        <p:nvPicPr>
          <p:cNvPr id="26" name="Picture 25" title="Novartis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4641092"/>
            <a:ext cx="1371600" cy="2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2" r:id="rId3"/>
    <p:sldLayoutId id="2147483650" r:id="rId4"/>
    <p:sldLayoutId id="2147483652" r:id="rId5"/>
    <p:sldLayoutId id="2147483676" r:id="rId6"/>
    <p:sldLayoutId id="2147483667" r:id="rId7"/>
    <p:sldLayoutId id="2147483663" r:id="rId8"/>
    <p:sldLayoutId id="2147483664" r:id="rId9"/>
    <p:sldLayoutId id="2147483665" r:id="rId10"/>
    <p:sldLayoutId id="2147483666" r:id="rId11"/>
    <p:sldLayoutId id="2147483680" r:id="rId12"/>
    <p:sldLayoutId id="2147483677" r:id="rId13"/>
    <p:sldLayoutId id="2147483651" r:id="rId14"/>
    <p:sldLayoutId id="2147483673" r:id="rId15"/>
    <p:sldLayoutId id="2147483670" r:id="rId16"/>
    <p:sldLayoutId id="2147483671" r:id="rId17"/>
    <p:sldLayoutId id="2147483669" r:id="rId18"/>
    <p:sldLayoutId id="2147483668" r:id="rId19"/>
    <p:sldLayoutId id="2147483681" r:id="rId2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spc="-100" baseline="0">
          <a:solidFill>
            <a:schemeClr val="tx1"/>
          </a:solidFill>
          <a:latin typeface="+mj-lt"/>
          <a:ea typeface="Arial Black" charset="0"/>
          <a:cs typeface="Arial Black" charset="0"/>
        </a:defRPr>
      </a:lvl1pPr>
    </p:titleStyle>
    <p:bodyStyle>
      <a:lvl1pPr marL="228600" indent="-228600" algn="l" defTabSz="914400" rtl="0" eaLnBrk="1" latinLnBrk="0" hangingPunct="1">
        <a:spcBef>
          <a:spcPts val="900"/>
        </a:spcBef>
        <a:buClrTx/>
        <a:buSzPct val="100000"/>
        <a:buFont typeface="Wingdings" charset="2"/>
        <a:buChar char="§"/>
        <a:tabLst>
          <a:tab pos="3998913" algn="r"/>
          <a:tab pos="8229600" algn="r"/>
        </a:tabLst>
        <a:defRPr sz="18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ggPMXdevelopment/ggPMX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gizmo.eu/s3/90150006/ggPMX-PAGE-Training-Survey" TargetMode="External"/><Relationship Id="rId2" Type="http://schemas.openxmlformats.org/officeDocument/2006/relationships/hyperlink" Target="https://github.com/ggPMXdevelopment/ggPMX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2.xml"/><Relationship Id="rId7" Type="http://schemas.openxmlformats.org/officeDocument/2006/relationships/diagramColors" Target="../diagrams/colors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00200" y="3409950"/>
            <a:ext cx="7086600" cy="52959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ggPMX Workshop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PAGE 2019</a:t>
            </a:r>
            <a:endParaRPr lang="en-US" sz="3600" dirty="0"/>
          </a:p>
        </p:txBody>
      </p:sp>
      <p:pic>
        <p:nvPicPr>
          <p:cNvPr id="13" name="Picture Placeholder 7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709"/>
          <a:stretch>
            <a:fillRect/>
          </a:stretch>
        </p:blipFill>
        <p:spPr>
          <a:xfrm>
            <a:off x="2058591" y="348615"/>
            <a:ext cx="5828110" cy="2846070"/>
          </a:xfrm>
          <a:prstGeom prst="rect">
            <a:avLst/>
          </a:prstGeom>
        </p:spPr>
      </p:pic>
      <p:sp>
        <p:nvSpPr>
          <p:cNvPr id="2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Irina Baltcheva &amp; Bruno Bieth</a:t>
            </a:r>
          </a:p>
          <a:p>
            <a:endParaRPr lang="en-US" dirty="0"/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Satellite workshop at PAGE meeting 2019, Stockholm, Sweden</a:t>
            </a:r>
          </a:p>
          <a:p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June 11, 2019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9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of Diagnostic Plots</a:t>
            </a:r>
            <a:br>
              <a:rPr lang="en-US" dirty="0" smtClean="0"/>
            </a:br>
            <a:endParaRPr lang="en-US" sz="1650" i="1" dirty="0"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63432"/>
              </p:ext>
            </p:extLst>
          </p:nvPr>
        </p:nvGraphicFramePr>
        <p:xfrm>
          <a:off x="1066800" y="1159159"/>
          <a:ext cx="7486650" cy="362239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05478">
                  <a:extLst>
                    <a:ext uri="{9D8B030D-6E8A-4147-A177-3AD203B41FA5}">
                      <a16:colId xmlns:a16="http://schemas.microsoft.com/office/drawing/2014/main" val="3074862411"/>
                    </a:ext>
                  </a:extLst>
                </a:gridCol>
                <a:gridCol w="5139141">
                  <a:extLst>
                    <a:ext uri="{9D8B030D-6E8A-4147-A177-3AD203B41FA5}">
                      <a16:colId xmlns:a16="http://schemas.microsoft.com/office/drawing/2014/main" val="4284234530"/>
                    </a:ext>
                  </a:extLst>
                </a:gridCol>
                <a:gridCol w="697908">
                  <a:extLst>
                    <a:ext uri="{9D8B030D-6E8A-4147-A177-3AD203B41FA5}">
                      <a16:colId xmlns:a16="http://schemas.microsoft.com/office/drawing/2014/main" val="3760856312"/>
                    </a:ext>
                  </a:extLst>
                </a:gridCol>
                <a:gridCol w="444123">
                  <a:extLst>
                    <a:ext uri="{9D8B030D-6E8A-4147-A177-3AD203B41FA5}">
                      <a16:colId xmlns:a16="http://schemas.microsoft.com/office/drawing/2014/main" val="2866000014"/>
                    </a:ext>
                  </a:extLst>
                </a:gridCol>
              </a:tblGrid>
              <a:tr h="432559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Section of modeling report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Description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Novartis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HA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04097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Main body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normalized prediction distribution errors versus population predictions (NPD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0359563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 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normalized prediction discrepancies versus time (NPD vs. TIME)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11117407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individual weighted residuals versus individual predictions (IWRES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59220851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individual weighted residuals versus time (IWRES vs. TIME)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0324203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Visual predictive check (VPC)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14741411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Appendix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quantile-quantile plot of IWRES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7547294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correlation structure of estimated inter-individual random effects (ETA)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363525156"/>
                  </a:ext>
                </a:extLst>
              </a:tr>
              <a:tr h="356644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Relationships between estimated inter-individual random effects (ETA) and </a:t>
                      </a:r>
                      <a:r>
                        <a:rPr lang="en-US" sz="1100" dirty="0" smtClean="0">
                          <a:effectLst/>
                          <a:latin typeface="+mn-lt"/>
                        </a:rPr>
                        <a:t>covariates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63113958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Plots of observations and model predictions per individual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4909919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population predictions (DV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2361706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individual predictions (DV vs. IPRED)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24811878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absolute individual weighted residuals versus individual predictions </a:t>
                      </a:r>
                      <a:endParaRPr lang="en-US" sz="1100" dirty="0" smtClean="0"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(|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IWRES|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0746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5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2190750" y="1593123"/>
            <a:ext cx="6343650" cy="5715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Residual-based diagnostics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>
                <a:solidFill>
                  <a:schemeClr val="accent1"/>
                </a:solidFill>
                <a:latin typeface="+mn-lt"/>
              </a:rPr>
              <a:t>Normalized Prediction Discrepancies (NPD) plots - Direct evaluation of systematic deviations between model predictions and observations along a horizontal (zero) line</a:t>
            </a:r>
            <a:endParaRPr lang="en-US" sz="1650" i="1" dirty="0">
              <a:solidFill>
                <a:schemeClr val="accent1"/>
              </a:solidFill>
              <a:latin typeface="+mn-l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914139"/>
              </p:ext>
            </p:extLst>
          </p:nvPr>
        </p:nvGraphicFramePr>
        <p:xfrm>
          <a:off x="1066800" y="1159159"/>
          <a:ext cx="7486650" cy="362239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05478">
                  <a:extLst>
                    <a:ext uri="{9D8B030D-6E8A-4147-A177-3AD203B41FA5}">
                      <a16:colId xmlns:a16="http://schemas.microsoft.com/office/drawing/2014/main" val="3074862411"/>
                    </a:ext>
                  </a:extLst>
                </a:gridCol>
                <a:gridCol w="5139141">
                  <a:extLst>
                    <a:ext uri="{9D8B030D-6E8A-4147-A177-3AD203B41FA5}">
                      <a16:colId xmlns:a16="http://schemas.microsoft.com/office/drawing/2014/main" val="4284234530"/>
                    </a:ext>
                  </a:extLst>
                </a:gridCol>
                <a:gridCol w="697908">
                  <a:extLst>
                    <a:ext uri="{9D8B030D-6E8A-4147-A177-3AD203B41FA5}">
                      <a16:colId xmlns:a16="http://schemas.microsoft.com/office/drawing/2014/main" val="3760856312"/>
                    </a:ext>
                  </a:extLst>
                </a:gridCol>
                <a:gridCol w="444123">
                  <a:extLst>
                    <a:ext uri="{9D8B030D-6E8A-4147-A177-3AD203B41FA5}">
                      <a16:colId xmlns:a16="http://schemas.microsoft.com/office/drawing/2014/main" val="2866000014"/>
                    </a:ext>
                  </a:extLst>
                </a:gridCol>
              </a:tblGrid>
              <a:tr h="432559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Section of modeling report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Description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Novartis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HA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04097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Main body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normalized prediction distribution errors versus population predictions (NPD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0359563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 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normalized prediction discrepancies versus time (NPD vs. TIME)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11117407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individual weighted residuals versus individual predictions (IWRES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59220851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individual weighted residuals versus time (IWRES vs. TIME)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0324203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Visual predictive check (VPC)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14741411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Appendix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quantile-quantile plot of IWRES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7547294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correlation structure of estimated inter-individual random effects (ETA)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363525156"/>
                  </a:ext>
                </a:extLst>
              </a:tr>
              <a:tr h="356644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Relationships between estimated inter-individual random effects (ETA) and </a:t>
                      </a:r>
                      <a:r>
                        <a:rPr lang="en-US" sz="1100" dirty="0" smtClean="0">
                          <a:effectLst/>
                          <a:latin typeface="+mn-lt"/>
                        </a:rPr>
                        <a:t>covariates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63113958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Plots of observations and model predictions per individual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4909919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population predictions (DV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2361706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individual predictions (DV vs. IPRED)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24811878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absolute individual weighted residuals versus individual predictions </a:t>
                      </a:r>
                      <a:endParaRPr lang="en-US" sz="1100" dirty="0" smtClean="0"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(|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IWRES|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0746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 dirty="0"/>
          </a:p>
        </p:txBody>
      </p:sp>
      <p:pic>
        <p:nvPicPr>
          <p:cNvPr id="9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23754" y="1600200"/>
            <a:ext cx="3062496" cy="260214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400550" y="1600200"/>
            <a:ext cx="3200400" cy="26384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Residual-based diagnostics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>
                <a:solidFill>
                  <a:schemeClr val="accent1"/>
                </a:solidFill>
                <a:latin typeface="+mn-lt"/>
              </a:rPr>
              <a:t>Normalized Prediction Discrepancies (NPD) plots - Direct evaluation of systematic deviations between model predictions and observations along a horizontal (zero) line</a:t>
            </a:r>
            <a:endParaRPr lang="en-US" sz="1650" i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886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2276059" y="2180532"/>
            <a:ext cx="6277391" cy="5715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2278546" y="4359735"/>
            <a:ext cx="6277391" cy="40005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2286000" y="2896149"/>
            <a:ext cx="6277391" cy="2286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Residual-based diagnostics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23761"/>
                </a:solidFill>
                <a:latin typeface="Arial" panose="020B0604020202020204"/>
              </a:rPr>
              <a:t>Individual Weighted Residual (IWRES)- inform about adequacy of individual predictions and correctness of the residual error model / check distributional assumptions</a:t>
            </a:r>
            <a:endParaRPr lang="en-US" sz="3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925394"/>
              </p:ext>
            </p:extLst>
          </p:nvPr>
        </p:nvGraphicFramePr>
        <p:xfrm>
          <a:off x="1066800" y="1159159"/>
          <a:ext cx="7486650" cy="362239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05478">
                  <a:extLst>
                    <a:ext uri="{9D8B030D-6E8A-4147-A177-3AD203B41FA5}">
                      <a16:colId xmlns:a16="http://schemas.microsoft.com/office/drawing/2014/main" val="3074862411"/>
                    </a:ext>
                  </a:extLst>
                </a:gridCol>
                <a:gridCol w="5139141">
                  <a:extLst>
                    <a:ext uri="{9D8B030D-6E8A-4147-A177-3AD203B41FA5}">
                      <a16:colId xmlns:a16="http://schemas.microsoft.com/office/drawing/2014/main" val="4284234530"/>
                    </a:ext>
                  </a:extLst>
                </a:gridCol>
                <a:gridCol w="697908">
                  <a:extLst>
                    <a:ext uri="{9D8B030D-6E8A-4147-A177-3AD203B41FA5}">
                      <a16:colId xmlns:a16="http://schemas.microsoft.com/office/drawing/2014/main" val="3760856312"/>
                    </a:ext>
                  </a:extLst>
                </a:gridCol>
                <a:gridCol w="444123">
                  <a:extLst>
                    <a:ext uri="{9D8B030D-6E8A-4147-A177-3AD203B41FA5}">
                      <a16:colId xmlns:a16="http://schemas.microsoft.com/office/drawing/2014/main" val="2866000014"/>
                    </a:ext>
                  </a:extLst>
                </a:gridCol>
              </a:tblGrid>
              <a:tr h="432559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Section of modeling report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Description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Novartis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HA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04097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Main body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normalized prediction distribution errors versus population predictions (NPD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0359563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 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normalized prediction discrepancies versus time (NPD vs. TIME)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11117407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individual weighted residuals versus individual predictions (IWRES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59220851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individual weighted residuals versus time (IWRES vs. TIME)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0324203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Visual predictive check (VPC)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14741411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Appendix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quantile-quantile plot of IWRES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7547294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correlation structure of estimated inter-individual random effects (ETA)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363525156"/>
                  </a:ext>
                </a:extLst>
              </a:tr>
              <a:tr h="356644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Relationships between estimated inter-individual random effects (ETA) and </a:t>
                      </a:r>
                      <a:r>
                        <a:rPr lang="en-US" sz="1100" dirty="0" smtClean="0">
                          <a:effectLst/>
                          <a:latin typeface="+mn-lt"/>
                        </a:rPr>
                        <a:t>covariates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63113958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Plots of observations and model predictions per individual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4909919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population predictions (DV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2361706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individual predictions (DV vs. IPRED)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24811878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absolute individual weighted residuals versus individual predictions </a:t>
                      </a:r>
                      <a:endParaRPr lang="en-US" sz="1100" dirty="0" smtClean="0"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(|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IWRES|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0746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5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14</a:t>
            </a:fld>
            <a:endParaRPr lang="uk-UA" dirty="0"/>
          </a:p>
        </p:txBody>
      </p:sp>
      <p:pic>
        <p:nvPicPr>
          <p:cNvPr id="11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6227" y="1733550"/>
            <a:ext cx="2976354" cy="24197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2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032581" y="1733550"/>
            <a:ext cx="2976354" cy="24197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3" name="Picture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008935" y="1733550"/>
            <a:ext cx="2976354" cy="24197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Residual-based diagnostics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23761"/>
                </a:solidFill>
                <a:latin typeface="Arial" panose="020B0604020202020204"/>
              </a:rPr>
              <a:t>Individual Weighted Residual (IWRES)- inform about adequacy of individual predictions and correctness of the residual error model / check distributional assumptions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49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 dirty="0"/>
          </a:p>
        </p:txBody>
      </p:sp>
      <p:pic>
        <p:nvPicPr>
          <p:cNvPr id="9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57200" y="1254729"/>
            <a:ext cx="3963071" cy="33609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545874" y="1303819"/>
            <a:ext cx="4077943" cy="32627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Residual-based diagnostics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23761"/>
                </a:solidFill>
                <a:latin typeface="Arial" panose="020B0604020202020204"/>
              </a:rPr>
              <a:t>Individual Weighted Residual (IWRES)- inform about adequacy of individual predictions and correctness of the residual error model / check distributional assumptions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88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2276059" y="3072495"/>
            <a:ext cx="6277391" cy="685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342900"/>
            <a:ext cx="7419560" cy="720090"/>
          </a:xfrm>
        </p:spPr>
        <p:txBody>
          <a:bodyPr>
            <a:noAutofit/>
          </a:bodyPr>
          <a:lstStyle/>
          <a:p>
            <a:r>
              <a:rPr lang="en-US" dirty="0"/>
              <a:t>Residual-based diagnostics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>
                <a:solidFill>
                  <a:schemeClr val="accent1"/>
                </a:solidFill>
                <a:latin typeface="+mn-lt"/>
              </a:rPr>
              <a:t>EBE-based Diagnostics - to assess the normality assumption and correlation structure of random effect / assess correctness of covariate relationship into model</a:t>
            </a:r>
            <a:endParaRPr lang="en-US" sz="1600" i="1" dirty="0">
              <a:solidFill>
                <a:schemeClr val="accent1"/>
              </a:solidFill>
              <a:latin typeface="+mn-lt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925394"/>
              </p:ext>
            </p:extLst>
          </p:nvPr>
        </p:nvGraphicFramePr>
        <p:xfrm>
          <a:off x="1066800" y="1159159"/>
          <a:ext cx="7486650" cy="362239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05478">
                  <a:extLst>
                    <a:ext uri="{9D8B030D-6E8A-4147-A177-3AD203B41FA5}">
                      <a16:colId xmlns:a16="http://schemas.microsoft.com/office/drawing/2014/main" val="3074862411"/>
                    </a:ext>
                  </a:extLst>
                </a:gridCol>
                <a:gridCol w="5139141">
                  <a:extLst>
                    <a:ext uri="{9D8B030D-6E8A-4147-A177-3AD203B41FA5}">
                      <a16:colId xmlns:a16="http://schemas.microsoft.com/office/drawing/2014/main" val="4284234530"/>
                    </a:ext>
                  </a:extLst>
                </a:gridCol>
                <a:gridCol w="697908">
                  <a:extLst>
                    <a:ext uri="{9D8B030D-6E8A-4147-A177-3AD203B41FA5}">
                      <a16:colId xmlns:a16="http://schemas.microsoft.com/office/drawing/2014/main" val="3760856312"/>
                    </a:ext>
                  </a:extLst>
                </a:gridCol>
                <a:gridCol w="444123">
                  <a:extLst>
                    <a:ext uri="{9D8B030D-6E8A-4147-A177-3AD203B41FA5}">
                      <a16:colId xmlns:a16="http://schemas.microsoft.com/office/drawing/2014/main" val="2866000014"/>
                    </a:ext>
                  </a:extLst>
                </a:gridCol>
              </a:tblGrid>
              <a:tr h="432559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Section of modeling report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Description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Novartis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HA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04097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Main body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normalized prediction distribution errors versus population predictions (NPD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0359563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 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normalized prediction discrepancies versus time (NPD vs. TIME)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11117407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individual weighted residuals versus individual predictions (IWRES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59220851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individual weighted residuals versus time (IWRES vs. TIME)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0324203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Visual predictive check (VPC)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14741411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Appendix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quantile-quantile plot of IWRES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7547294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correlation structure of estimated inter-individual random effects (ETA)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363525156"/>
                  </a:ext>
                </a:extLst>
              </a:tr>
              <a:tr h="356644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Relationships between estimated inter-individual random effects (ETA) and </a:t>
                      </a:r>
                      <a:r>
                        <a:rPr lang="en-US" sz="1100" dirty="0" smtClean="0">
                          <a:effectLst/>
                          <a:latin typeface="+mn-lt"/>
                        </a:rPr>
                        <a:t>covariates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63113958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Plots of observations and model predictions per individual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4909919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population predictions (DV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2361706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individual predictions (DV vs. IPRED)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24811878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absolute individual weighted residuals versus individual predictions </a:t>
                      </a:r>
                      <a:endParaRPr lang="en-US" sz="1100" dirty="0" smtClean="0"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(|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IWRES|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0746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5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42900"/>
            <a:ext cx="7419560" cy="720090"/>
          </a:xfrm>
        </p:spPr>
        <p:txBody>
          <a:bodyPr>
            <a:noAutofit/>
          </a:bodyPr>
          <a:lstStyle/>
          <a:p>
            <a:r>
              <a:rPr lang="en-US" dirty="0"/>
              <a:t>Residual-based diagnostics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>
                <a:solidFill>
                  <a:schemeClr val="accent1"/>
                </a:solidFill>
                <a:latin typeface="+mn-lt"/>
              </a:rPr>
              <a:t>EBE-based Diagnostics - to assess the normality assumption and correlation structure of random effect / assess correctness of covariate relationship into model</a:t>
            </a:r>
            <a:endParaRPr lang="en-US" sz="1600" i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9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257800" y="1223768"/>
            <a:ext cx="2353588" cy="297855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2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57300" y="1306996"/>
            <a:ext cx="3657600" cy="288787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73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42900"/>
            <a:ext cx="7419560" cy="720090"/>
          </a:xfrm>
        </p:spPr>
        <p:txBody>
          <a:bodyPr>
            <a:noAutofit/>
          </a:bodyPr>
          <a:lstStyle/>
          <a:p>
            <a:r>
              <a:rPr lang="en-US" dirty="0" smtClean="0"/>
              <a:t>Residual-based diagnostics</a:t>
            </a:r>
            <a:br>
              <a:rPr lang="en-US" dirty="0" smtClean="0"/>
            </a:br>
            <a:r>
              <a:rPr lang="en-US" sz="1200" dirty="0" smtClean="0">
                <a:solidFill>
                  <a:schemeClr val="accent1"/>
                </a:solidFill>
                <a:latin typeface="+mn-lt"/>
              </a:rPr>
              <a:t>EBE-based Diagnostics - to assess the normality assumption and correlation structure of random effect / assess correctness of covariate relationship into model</a:t>
            </a:r>
            <a:endParaRPr lang="en-US" sz="1600" i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631385" y="1143000"/>
            <a:ext cx="1838741" cy="34861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1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914900" y="1160393"/>
            <a:ext cx="1838741" cy="34861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35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42900"/>
            <a:ext cx="7419560" cy="720090"/>
          </a:xfrm>
        </p:spPr>
        <p:txBody>
          <a:bodyPr>
            <a:normAutofit/>
          </a:bodyPr>
          <a:lstStyle/>
          <a:p>
            <a:r>
              <a:rPr lang="en-US" dirty="0"/>
              <a:t>Residual-based diagnostics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>
                <a:solidFill>
                  <a:schemeClr val="accent1"/>
                </a:solidFill>
                <a:latin typeface="+mn-lt"/>
              </a:rPr>
              <a:t>Individual Fits – Quick glance at performance of the model to describe data</a:t>
            </a:r>
            <a:endParaRPr lang="en-US" sz="1650" i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6059" y="3928113"/>
            <a:ext cx="6277391" cy="4572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925394"/>
              </p:ext>
            </p:extLst>
          </p:nvPr>
        </p:nvGraphicFramePr>
        <p:xfrm>
          <a:off x="1066800" y="1159159"/>
          <a:ext cx="7486650" cy="362239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05478">
                  <a:extLst>
                    <a:ext uri="{9D8B030D-6E8A-4147-A177-3AD203B41FA5}">
                      <a16:colId xmlns:a16="http://schemas.microsoft.com/office/drawing/2014/main" val="3074862411"/>
                    </a:ext>
                  </a:extLst>
                </a:gridCol>
                <a:gridCol w="5139141">
                  <a:extLst>
                    <a:ext uri="{9D8B030D-6E8A-4147-A177-3AD203B41FA5}">
                      <a16:colId xmlns:a16="http://schemas.microsoft.com/office/drawing/2014/main" val="4284234530"/>
                    </a:ext>
                  </a:extLst>
                </a:gridCol>
                <a:gridCol w="697908">
                  <a:extLst>
                    <a:ext uri="{9D8B030D-6E8A-4147-A177-3AD203B41FA5}">
                      <a16:colId xmlns:a16="http://schemas.microsoft.com/office/drawing/2014/main" val="3760856312"/>
                    </a:ext>
                  </a:extLst>
                </a:gridCol>
                <a:gridCol w="444123">
                  <a:extLst>
                    <a:ext uri="{9D8B030D-6E8A-4147-A177-3AD203B41FA5}">
                      <a16:colId xmlns:a16="http://schemas.microsoft.com/office/drawing/2014/main" val="2866000014"/>
                    </a:ext>
                  </a:extLst>
                </a:gridCol>
              </a:tblGrid>
              <a:tr h="432559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Section of modeling report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Description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Novartis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HA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04097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Main body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normalized prediction distribution errors versus population predictions (NPD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0359563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 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normalized prediction discrepancies versus time (NPD vs. TIME)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11117407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individual weighted residuals versus individual predictions (IWRES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59220851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individual weighted residuals versus time (IWRES vs. TIME)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0324203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Visual predictive check (VPC)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14741411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Appendix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quantile-quantile plot of IWRES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7547294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correlation structure of estimated inter-individual random effects (ETA)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363525156"/>
                  </a:ext>
                </a:extLst>
              </a:tr>
              <a:tr h="356644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Relationships between estimated inter-individual random effects (ETA) and </a:t>
                      </a:r>
                      <a:r>
                        <a:rPr lang="en-US" sz="1100" dirty="0" smtClean="0">
                          <a:effectLst/>
                          <a:latin typeface="+mn-lt"/>
                        </a:rPr>
                        <a:t>covariates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63113958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Plots of observations and model predictions per individual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4909919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population predictions (DV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2361706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individual predictions (DV vs. IPRED)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24811878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absolute individual weighted residuals versus individual predictions </a:t>
                      </a:r>
                      <a:endParaRPr lang="en-US" sz="1100" dirty="0" smtClean="0"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(|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IWRES|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0746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3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6" y="2517631"/>
            <a:ext cx="1182194" cy="13251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95450" y="2794874"/>
            <a:ext cx="281178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06" y="619562"/>
            <a:ext cx="1182194" cy="12663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1625755" y="2509269"/>
            <a:ext cx="26517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Bruno Bieth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1638300" y="677194"/>
            <a:ext cx="26517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Irina Baltcheva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695450" y="971550"/>
            <a:ext cx="268605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27127" y="97852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Pharmacometrics</a:t>
            </a:r>
          </a:p>
          <a:p>
            <a:r>
              <a:rPr lang="en-US" sz="825" dirty="0"/>
              <a:t>Novartis Pharma AG</a:t>
            </a:r>
          </a:p>
          <a:p>
            <a:r>
              <a:rPr lang="en-US" sz="825" dirty="0"/>
              <a:t>(8+ years experience)</a:t>
            </a:r>
          </a:p>
          <a:p>
            <a:endParaRPr lang="en-US" sz="1350" dirty="0"/>
          </a:p>
          <a:p>
            <a:r>
              <a:rPr lang="en-US" sz="1050" dirty="0"/>
              <a:t>Background: Applied Mathematics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8519" y="2800351"/>
            <a:ext cx="27432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Pharmacometrics</a:t>
            </a:r>
          </a:p>
          <a:p>
            <a:r>
              <a:rPr lang="en-US" sz="825" dirty="0"/>
              <a:t>Novartis Pharma AG</a:t>
            </a:r>
          </a:p>
          <a:p>
            <a:r>
              <a:rPr lang="en-US" sz="825" dirty="0"/>
              <a:t>(10+ years experience)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050" dirty="0"/>
              <a:t>Background: Applied Mathematics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95450" y="4207722"/>
            <a:ext cx="6076950" cy="30712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900" i="1" dirty="0"/>
              <a:t>Irina Baltcheva</a:t>
            </a:r>
            <a:r>
              <a:rPr lang="en-US" sz="900" dirty="0"/>
              <a:t>, </a:t>
            </a:r>
            <a:r>
              <a:rPr lang="en-US" sz="900" u="sng" dirty="0" smtClean="0"/>
              <a:t>Amine Gassem*</a:t>
            </a:r>
            <a:r>
              <a:rPr lang="en-US" sz="900" dirty="0" smtClean="0"/>
              <a:t>, </a:t>
            </a:r>
            <a:r>
              <a:rPr lang="en-US" sz="900" dirty="0"/>
              <a:t>Christian Bartels, Thomas Dumortier, Souvik Bhattacharya Inga Ludwig, Ines Paule, Didier Renard, </a:t>
            </a:r>
            <a:r>
              <a:rPr lang="en-US" sz="900" i="1" dirty="0"/>
              <a:t>Bruno Bieth</a:t>
            </a:r>
            <a:endParaRPr lang="en-US" sz="9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6106" y="4207723"/>
            <a:ext cx="1182194" cy="307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0" rIns="0" bIns="0" spcCol="182880" rtlCol="0" anchor="ctr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Tx/>
              <a:buSzPct val="120000"/>
              <a:buFont typeface="Arial" pitchFamily="34" charset="0"/>
              <a:buChar char="•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50" b="1" dirty="0">
                <a:solidFill>
                  <a:schemeClr val="bg1"/>
                </a:solidFill>
              </a:rPr>
              <a:t>ggPMX Team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38300" y="4514850"/>
            <a:ext cx="302895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*R developer</a:t>
            </a:r>
          </a:p>
        </p:txBody>
      </p:sp>
    </p:spTree>
    <p:extLst>
      <p:ext uri="{BB962C8B-B14F-4D97-AF65-F5344CB8AC3E}">
        <p14:creationId xmlns:p14="http://schemas.microsoft.com/office/powerpoint/2010/main" val="35098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42900"/>
            <a:ext cx="7419560" cy="720090"/>
          </a:xfrm>
        </p:spPr>
        <p:txBody>
          <a:bodyPr>
            <a:normAutofit/>
          </a:bodyPr>
          <a:lstStyle/>
          <a:p>
            <a:r>
              <a:rPr lang="en-US" dirty="0"/>
              <a:t>Residual-based diagnostics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>
                <a:solidFill>
                  <a:schemeClr val="accent1"/>
                </a:solidFill>
                <a:latin typeface="+mn-lt"/>
              </a:rPr>
              <a:t>Individual Fits – Quick glance at performance of the model to describe data</a:t>
            </a:r>
            <a:endParaRPr lang="en-US" sz="1650" i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9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00100" y="1200150"/>
            <a:ext cx="3452605" cy="371932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424155" y="1200150"/>
            <a:ext cx="3452605" cy="371932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117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42900"/>
            <a:ext cx="7419560" cy="720090"/>
          </a:xfrm>
        </p:spPr>
        <p:txBody>
          <a:bodyPr>
            <a:normAutofit/>
          </a:bodyPr>
          <a:lstStyle/>
          <a:p>
            <a:r>
              <a:rPr lang="en-US" dirty="0"/>
              <a:t>Residual-based diagnostics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>
                <a:solidFill>
                  <a:schemeClr val="accent1"/>
                </a:solidFill>
                <a:latin typeface="+mn-lt"/>
              </a:rPr>
              <a:t>Visual Predictive Check (VPC) – Inform about appropriateness of the structural model and the random-effects structure</a:t>
            </a:r>
            <a:endParaRPr lang="en-US" sz="1650" i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6059" y="2672445"/>
            <a:ext cx="6277391" cy="28030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925394"/>
              </p:ext>
            </p:extLst>
          </p:nvPr>
        </p:nvGraphicFramePr>
        <p:xfrm>
          <a:off x="1066800" y="1159159"/>
          <a:ext cx="7486650" cy="362239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05478">
                  <a:extLst>
                    <a:ext uri="{9D8B030D-6E8A-4147-A177-3AD203B41FA5}">
                      <a16:colId xmlns:a16="http://schemas.microsoft.com/office/drawing/2014/main" val="3074862411"/>
                    </a:ext>
                  </a:extLst>
                </a:gridCol>
                <a:gridCol w="5139141">
                  <a:extLst>
                    <a:ext uri="{9D8B030D-6E8A-4147-A177-3AD203B41FA5}">
                      <a16:colId xmlns:a16="http://schemas.microsoft.com/office/drawing/2014/main" val="4284234530"/>
                    </a:ext>
                  </a:extLst>
                </a:gridCol>
                <a:gridCol w="697908">
                  <a:extLst>
                    <a:ext uri="{9D8B030D-6E8A-4147-A177-3AD203B41FA5}">
                      <a16:colId xmlns:a16="http://schemas.microsoft.com/office/drawing/2014/main" val="3760856312"/>
                    </a:ext>
                  </a:extLst>
                </a:gridCol>
                <a:gridCol w="444123">
                  <a:extLst>
                    <a:ext uri="{9D8B030D-6E8A-4147-A177-3AD203B41FA5}">
                      <a16:colId xmlns:a16="http://schemas.microsoft.com/office/drawing/2014/main" val="2866000014"/>
                    </a:ext>
                  </a:extLst>
                </a:gridCol>
              </a:tblGrid>
              <a:tr h="432559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Section of modeling report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Description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Novartis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HA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04097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Main body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normalized prediction distribution errors versus population predictions (NPD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0359563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 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normalized prediction discrepancies versus time (NPD vs. TIME)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11117407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individual weighted residuals versus individual predictions (IWRES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59220851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individual weighted residuals versus time (IWRES vs. TIME)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40324203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Visual predictive check (VPC)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14741411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Appendix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quantile-quantile plot of IWRES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7547294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Distribution and correlation structure of estimated inter-individual random effects (ETA)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363525156"/>
                  </a:ext>
                </a:extLst>
              </a:tr>
              <a:tr h="356644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Relationships between estimated inter-individual random effects (ETA) and </a:t>
                      </a:r>
                      <a:r>
                        <a:rPr lang="en-US" sz="1100" dirty="0" smtClean="0">
                          <a:effectLst/>
                          <a:latin typeface="+mn-lt"/>
                        </a:rPr>
                        <a:t>covariates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63113958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Plots of observations and model predictions per individual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84909919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population predictions (DV vs. EPRED)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2361706"/>
                  </a:ext>
                </a:extLst>
              </a:tr>
              <a:tr h="237762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Plot of observations versus individual predictions (DV vs. IPRED)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8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>
                          <a:effectLst/>
                          <a:latin typeface="+mn-lt"/>
                        </a:rPr>
                        <a:t>✔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24811878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Plot of absolute individual weighted residuals versus individual predictions </a:t>
                      </a:r>
                      <a:endParaRPr lang="en-US" sz="1100" dirty="0" smtClean="0"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 dirty="0" smtClean="0">
                          <a:effectLst/>
                          <a:latin typeface="+mn-lt"/>
                        </a:rPr>
                        <a:t>(|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IWRES| vs. IPRED)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en-US" sz="1100">
                          <a:effectLst/>
                          <a:latin typeface="+mn-lt"/>
                        </a:rPr>
                        <a:t> </a:t>
                      </a:r>
                      <a:endParaRPr lang="en-US" sz="110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100"/>
                        </a:spcAft>
                        <a:tabLst>
                          <a:tab pos="180340" algn="l"/>
                        </a:tabLst>
                      </a:pPr>
                      <a:r>
                        <a:rPr lang="zh-CN" sz="1100" dirty="0">
                          <a:effectLst/>
                          <a:latin typeface="+mn-lt"/>
                        </a:rPr>
                        <a:t>✔</a:t>
                      </a:r>
                      <a:endParaRPr lang="en-US" sz="1100" dirty="0">
                        <a:effectLst/>
                        <a:latin typeface="+mn-lt"/>
                        <a:ea typeface="MS Mincho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0746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1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42900"/>
            <a:ext cx="7419560" cy="720090"/>
          </a:xfrm>
        </p:spPr>
        <p:txBody>
          <a:bodyPr>
            <a:normAutofit/>
          </a:bodyPr>
          <a:lstStyle/>
          <a:p>
            <a:r>
              <a:rPr lang="en-US" dirty="0"/>
              <a:t>Residual-based diagnostics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dirty="0">
                <a:solidFill>
                  <a:schemeClr val="accent1"/>
                </a:solidFill>
                <a:latin typeface="+mn-lt"/>
              </a:rPr>
              <a:t>Visual Predictive Check (VPC) – Inform about appropriateness of the structural model and the random-effects structure</a:t>
            </a:r>
            <a:endParaRPr lang="en-US" sz="1650" i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9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828800" y="1009650"/>
            <a:ext cx="4873901" cy="402412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34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378"/>
            <a:ext cx="8229600" cy="24792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R Library </a:t>
            </a:r>
            <a:r>
              <a:rPr lang="en-US" dirty="0"/>
              <a:t>of </a:t>
            </a:r>
            <a:r>
              <a:rPr lang="en-US" b="1" dirty="0"/>
              <a:t>diagnostic plots</a:t>
            </a:r>
            <a:r>
              <a:rPr lang="en-US" dirty="0"/>
              <a:t> for nonlinear mixed-effects model building and evaluation:</a:t>
            </a:r>
          </a:p>
          <a:p>
            <a:pPr marL="135000" indent="-135000" algn="just"/>
            <a:r>
              <a:rPr lang="en-US" b="1" dirty="0">
                <a:solidFill>
                  <a:schemeClr val="accent1"/>
                </a:solidFill>
              </a:rPr>
              <a:t>Consistent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reproducible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efficient</a:t>
            </a:r>
            <a:r>
              <a:rPr lang="en-US" dirty="0"/>
              <a:t> workflow</a:t>
            </a:r>
          </a:p>
          <a:p>
            <a:pPr marL="135000" indent="-135000" algn="just"/>
            <a:r>
              <a:rPr lang="en-US" dirty="0"/>
              <a:t>High quality graphics, ready-to-use in </a:t>
            </a:r>
            <a:r>
              <a:rPr lang="en-US" b="1" dirty="0">
                <a:solidFill>
                  <a:schemeClr val="accent1"/>
                </a:solidFill>
              </a:rPr>
              <a:t>submission documents and publications</a:t>
            </a:r>
            <a:endParaRPr lang="en-US" dirty="0">
              <a:solidFill>
                <a:schemeClr val="accent1"/>
              </a:solidFill>
            </a:endParaRPr>
          </a:p>
          <a:p>
            <a:pPr marL="135000" indent="-135000" algn="just"/>
            <a:r>
              <a:rPr lang="en-US" dirty="0"/>
              <a:t>Advanced Features for </a:t>
            </a:r>
            <a:r>
              <a:rPr lang="en-US" b="1" dirty="0">
                <a:solidFill>
                  <a:schemeClr val="accent1"/>
                </a:solidFill>
              </a:rPr>
              <a:t>customization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stratification</a:t>
            </a:r>
            <a:endParaRPr lang="en-US" dirty="0">
              <a:solidFill>
                <a:schemeClr val="accent1"/>
              </a:solidFill>
            </a:endParaRPr>
          </a:p>
          <a:p>
            <a:pPr marL="135000" indent="-135000" algn="just"/>
            <a:r>
              <a:rPr lang="en-US" b="1" dirty="0" smtClean="0">
                <a:solidFill>
                  <a:schemeClr val="accent1"/>
                </a:solidFill>
              </a:rPr>
              <a:t>Automated </a:t>
            </a:r>
            <a:r>
              <a:rPr lang="en-US" b="1" dirty="0">
                <a:solidFill>
                  <a:schemeClr val="accent1"/>
                </a:solidFill>
              </a:rPr>
              <a:t>generation </a:t>
            </a:r>
            <a:r>
              <a:rPr lang="en-US" dirty="0"/>
              <a:t>of PDF, Word or PNG outputs for reporting </a:t>
            </a:r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762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Generation of Report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24</a:t>
            </a:fld>
            <a:endParaRPr lang="uk-UA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019809"/>
              </p:ext>
            </p:extLst>
          </p:nvPr>
        </p:nvGraphicFramePr>
        <p:xfrm>
          <a:off x="3026966" y="1138047"/>
          <a:ext cx="2902744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Document" r:id="rId3" imgW="5924520" imgH="7732800" progId="Word.OpenDocumentText.12">
                  <p:embed/>
                </p:oleObj>
              </mc:Choice>
              <mc:Fallback>
                <p:oleObj name="Document" r:id="rId3" imgW="5924520" imgH="7732800" progId="Word.OpenDocumentTex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6966" y="1138047"/>
                        <a:ext cx="2902744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62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378"/>
            <a:ext cx="8229600" cy="29935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Package available on CRAN</a:t>
            </a:r>
          </a:p>
          <a:p>
            <a:r>
              <a:rPr lang="en-US" sz="2400" dirty="0" smtClean="0"/>
              <a:t>Documentation &amp; Training Material on </a:t>
            </a:r>
            <a:r>
              <a:rPr lang="en-US" sz="2400" dirty="0" err="1" smtClean="0"/>
              <a:t>Github</a:t>
            </a:r>
            <a:endParaRPr lang="en-US" sz="2400" dirty="0"/>
          </a:p>
          <a:p>
            <a:pPr marL="171450" lvl="1" indent="0"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://github.com/ggPMXdevelopment/ggPMX</a:t>
            </a:r>
            <a:endParaRPr lang="en-US" sz="2000" dirty="0" smtClean="0"/>
          </a:p>
          <a:p>
            <a:r>
              <a:rPr lang="en-US" sz="2400" dirty="0" smtClean="0"/>
              <a:t>Cheat Sheet</a:t>
            </a:r>
          </a:p>
          <a:p>
            <a:r>
              <a:rPr lang="en-US" sz="2400" dirty="0" smtClean="0"/>
              <a:t>Vignette (</a:t>
            </a:r>
            <a:r>
              <a:rPr lang="en-US" sz="2400" dirty="0"/>
              <a:t>U</a:t>
            </a:r>
            <a:r>
              <a:rPr lang="en-US" sz="2400" dirty="0" smtClean="0"/>
              <a:t>ser Guide)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25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427732"/>
            <a:ext cx="1925189" cy="249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8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Monolix requirements (tasks to perform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 smtClean="0"/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13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Monolix requirements to obtain all available diagnostic plots 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5606"/>
            <a:ext cx="7543800" cy="2153394"/>
          </a:xfrm>
        </p:spPr>
        <p:txBody>
          <a:bodyPr>
            <a:normAutofit/>
          </a:bodyPr>
          <a:lstStyle/>
          <a:p>
            <a:pPr marL="128588" indent="-128588">
              <a:spcAft>
                <a:spcPts val="450"/>
              </a:spcAft>
            </a:pPr>
            <a:r>
              <a:rPr lang="en-US" sz="1500" dirty="0">
                <a:cs typeface="Consolas" panose="020B0609020204030204" pitchFamily="49" charset="0"/>
              </a:rPr>
              <a:t>Monolix versions 2016 and later</a:t>
            </a:r>
          </a:p>
          <a:p>
            <a:pPr marL="128588" indent="-128588">
              <a:spcAft>
                <a:spcPts val="450"/>
              </a:spcAft>
            </a:pPr>
            <a:r>
              <a:rPr lang="en-US" sz="1500" dirty="0">
                <a:cs typeface="Consolas" panose="020B0609020204030204" pitchFamily="49" charset="0"/>
              </a:rPr>
              <a:t>Run at least the following Monolix tasks: </a:t>
            </a:r>
          </a:p>
          <a:p>
            <a:pPr marL="300038" lvl="1" indent="-128588">
              <a:spcAft>
                <a:spcPts val="450"/>
              </a:spcAft>
            </a:pPr>
            <a:r>
              <a:rPr lang="en-US" sz="1200" dirty="0">
                <a:cs typeface="Consolas" panose="020B0609020204030204" pitchFamily="49" charset="0"/>
              </a:rPr>
              <a:t>POPULATION PARAMETERS</a:t>
            </a:r>
          </a:p>
          <a:p>
            <a:pPr marL="300038" lvl="1" indent="-128588">
              <a:spcAft>
                <a:spcPts val="450"/>
              </a:spcAft>
            </a:pPr>
            <a:r>
              <a:rPr lang="en-US" sz="1200" dirty="0">
                <a:cs typeface="Consolas" panose="020B0609020204030204" pitchFamily="49" charset="0"/>
              </a:rPr>
              <a:t>EBEs</a:t>
            </a:r>
          </a:p>
          <a:p>
            <a:pPr marL="300038" lvl="1" indent="-128588">
              <a:spcAft>
                <a:spcPts val="450"/>
              </a:spcAft>
            </a:pPr>
            <a:r>
              <a:rPr lang="en-US" sz="1200" dirty="0">
                <a:cs typeface="Consolas" panose="020B0609020204030204" pitchFamily="49" charset="0"/>
              </a:rPr>
              <a:t>STANDARD ERRORS</a:t>
            </a:r>
          </a:p>
          <a:p>
            <a:pPr marL="300038" lvl="1" indent="-128588">
              <a:spcAft>
                <a:spcPts val="450"/>
              </a:spcAft>
            </a:pPr>
            <a:r>
              <a:rPr lang="en-US" sz="1200" dirty="0">
                <a:cs typeface="Consolas" panose="020B0609020204030204" pitchFamily="49" charset="0"/>
              </a:rPr>
              <a:t>PLOTS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27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143250"/>
            <a:ext cx="6318379" cy="15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8750"/>
            <a:ext cx="3429000" cy="3096816"/>
          </a:xfrm>
        </p:spPr>
        <p:txBody>
          <a:bodyPr>
            <a:normAutofit/>
          </a:bodyPr>
          <a:lstStyle/>
          <a:p>
            <a:pPr marL="128588" indent="-128588">
              <a:spcAft>
                <a:spcPts val="450"/>
              </a:spcAft>
            </a:pPr>
            <a:r>
              <a:rPr lang="en-US" dirty="0" smtClean="0">
                <a:cs typeface="Consolas" panose="020B0609020204030204" pitchFamily="49" charset="0"/>
              </a:rPr>
              <a:t>Make </a:t>
            </a:r>
            <a:r>
              <a:rPr lang="en-US" dirty="0">
                <a:cs typeface="Consolas" panose="020B0609020204030204" pitchFamily="49" charset="0"/>
              </a:rPr>
              <a:t>sure to export charts </a:t>
            </a:r>
            <a:r>
              <a:rPr lang="en-US" dirty="0" smtClean="0">
                <a:cs typeface="Consolas" panose="020B0609020204030204" pitchFamily="49" charset="0"/>
              </a:rPr>
              <a:t>data</a:t>
            </a:r>
          </a:p>
          <a:p>
            <a:pPr marL="300038" lvl="1" indent="-128588">
              <a:spcAft>
                <a:spcPts val="450"/>
              </a:spcAft>
            </a:pPr>
            <a:r>
              <a:rPr lang="en-US" dirty="0" smtClean="0">
                <a:cs typeface="Consolas" panose="020B0609020204030204" pitchFamily="49" charset="0"/>
              </a:rPr>
              <a:t>Settings </a:t>
            </a:r>
            <a:r>
              <a:rPr lang="en-US" dirty="0">
                <a:cs typeface="Consolas" panose="020B0609020204030204" pitchFamily="49" charset="0"/>
              </a:rPr>
              <a:t>-&gt; Preferences -&gt; Export -&gt; switch on the </a:t>
            </a:r>
            <a:r>
              <a:rPr lang="en-US" b="1" dirty="0">
                <a:cs typeface="Consolas" panose="020B0609020204030204" pitchFamily="49" charset="0"/>
              </a:rPr>
              <a:t>Export charts data </a:t>
            </a:r>
            <a:r>
              <a:rPr lang="en-US" dirty="0" smtClean="0">
                <a:cs typeface="Consolas" panose="020B0609020204030204" pitchFamily="49" charset="0"/>
              </a:rPr>
              <a:t>button</a:t>
            </a:r>
            <a:endParaRPr lang="en-US" dirty="0"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382000" cy="720090"/>
          </a:xfrm>
        </p:spPr>
        <p:txBody>
          <a:bodyPr>
            <a:noAutofit/>
          </a:bodyPr>
          <a:lstStyle/>
          <a:p>
            <a:r>
              <a:rPr lang="en-US" dirty="0" smtClean="0"/>
              <a:t>Monolix requirements to obtain all available diagnostic plots (2/3)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43000" y="4972050"/>
            <a:ext cx="171450" cy="17145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28</a:t>
            </a:fld>
            <a:endParaRPr lang="uk-U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7"/>
          </p:nvPr>
        </p:nvPicPr>
        <p:blipFill>
          <a:blip r:embed="rId2"/>
          <a:stretch>
            <a:fillRect/>
          </a:stretch>
        </p:blipFill>
        <p:spPr>
          <a:xfrm>
            <a:off x="4057650" y="1428750"/>
            <a:ext cx="3780328" cy="2743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629400" y="2228850"/>
            <a:ext cx="1208578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458200" cy="960919"/>
          </a:xfrm>
        </p:spPr>
        <p:txBody>
          <a:bodyPr/>
          <a:lstStyle/>
          <a:p>
            <a:r>
              <a:rPr lang="en-US" dirty="0" smtClean="0"/>
              <a:t>Monolix requirements to obtain all available diagnostic plots (3/3)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5606"/>
            <a:ext cx="3600450" cy="3524994"/>
          </a:xfrm>
        </p:spPr>
        <p:txBody>
          <a:bodyPr>
            <a:normAutofit/>
          </a:bodyPr>
          <a:lstStyle/>
          <a:p>
            <a:pPr marL="128588" indent="-128588">
              <a:spcAft>
                <a:spcPts val="450"/>
              </a:spcAft>
            </a:pPr>
            <a:r>
              <a:rPr lang="en-US" sz="1500" dirty="0">
                <a:cs typeface="Consolas" panose="020B0609020204030204" pitchFamily="49" charset="0"/>
              </a:rPr>
              <a:t>Select at least the following plots to be displayed and saved: </a:t>
            </a:r>
          </a:p>
          <a:p>
            <a:pPr marL="300038" lvl="1" indent="-128588">
              <a:spcAft>
                <a:spcPts val="450"/>
              </a:spcAft>
            </a:pPr>
            <a:r>
              <a:rPr lang="en-US" sz="1200" b="1" dirty="0">
                <a:cs typeface="Consolas" panose="020B0609020204030204" pitchFamily="49" charset="0"/>
              </a:rPr>
              <a:t>individual fits</a:t>
            </a:r>
            <a:r>
              <a:rPr lang="en-US" sz="1200" dirty="0">
                <a:cs typeface="Consolas" panose="020B0609020204030204" pitchFamily="49" charset="0"/>
              </a:rPr>
              <a:t> and </a:t>
            </a:r>
          </a:p>
          <a:p>
            <a:pPr marL="300038" lvl="1" indent="-128588">
              <a:spcAft>
                <a:spcPts val="450"/>
              </a:spcAft>
            </a:pPr>
            <a:r>
              <a:rPr lang="en-US" sz="1200" b="1" dirty="0">
                <a:cs typeface="Consolas" panose="020B0609020204030204" pitchFamily="49" charset="0"/>
              </a:rPr>
              <a:t>scatter plot of the residuals</a:t>
            </a:r>
            <a:endParaRPr lang="en-US" sz="1200" dirty="0"/>
          </a:p>
          <a:p>
            <a:r>
              <a:rPr lang="en-US" sz="1500" dirty="0"/>
              <a:t>If some Monolix output files are missing, ggPMX produces a warning and the corresponding plot won’t be available in the Controller.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29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273009"/>
            <a:ext cx="3771900" cy="302689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914900" y="1735135"/>
            <a:ext cx="1208578" cy="8937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5569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20773"/>
              </p:ext>
            </p:extLst>
          </p:nvPr>
        </p:nvGraphicFramePr>
        <p:xfrm>
          <a:off x="457200" y="1200150"/>
          <a:ext cx="8229600" cy="329429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50209">
                  <a:extLst>
                    <a:ext uri="{9D8B030D-6E8A-4147-A177-3AD203B41FA5}">
                      <a16:colId xmlns:a16="http://schemas.microsoft.com/office/drawing/2014/main" val="4159796031"/>
                    </a:ext>
                  </a:extLst>
                </a:gridCol>
                <a:gridCol w="6679391">
                  <a:extLst>
                    <a:ext uri="{9D8B030D-6E8A-4147-A177-3AD203B41FA5}">
                      <a16:colId xmlns:a16="http://schemas.microsoft.com/office/drawing/2014/main" val="1306674159"/>
                    </a:ext>
                  </a:extLst>
                </a:gridCol>
              </a:tblGrid>
              <a:tr h="4623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Time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Topic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99808156"/>
                  </a:ext>
                </a:extLst>
              </a:tr>
              <a:tr h="46236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2:00 PM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Welcome and getting everyone started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26599285"/>
                  </a:ext>
                </a:extLst>
              </a:tr>
              <a:tr h="46236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2:15 PM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Lecture</a:t>
                      </a:r>
                      <a:r>
                        <a:rPr lang="en-US" sz="1600" dirty="0" smtClean="0"/>
                        <a:t>: Introduction to ggPMX – R package for Model Diagnostics Generation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90505261"/>
                  </a:ext>
                </a:extLst>
              </a:tr>
              <a:tr h="46236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3:30 PM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Coffee Break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21651765"/>
                  </a:ext>
                </a:extLst>
              </a:tr>
              <a:tr h="4262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3:45 PM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Hands-On</a:t>
                      </a:r>
                      <a:r>
                        <a:rPr lang="en-US" sz="1600" baseline="0" dirty="0" smtClean="0"/>
                        <a:t> / </a:t>
                      </a:r>
                      <a:r>
                        <a:rPr lang="en-US" sz="1600" b="1" baseline="0" dirty="0" smtClean="0"/>
                        <a:t>Demo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2953733"/>
                  </a:ext>
                </a:extLst>
              </a:tr>
              <a:tr h="46236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4:45 PM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Wrap-up</a:t>
                      </a:r>
                      <a:r>
                        <a:rPr lang="en-US" sz="1600" baseline="0" dirty="0" smtClean="0"/>
                        <a:t> / Q&amp;A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03552091"/>
                  </a:ext>
                </a:extLst>
              </a:tr>
              <a:tr h="46236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PM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END</a:t>
                      </a:r>
                      <a:endParaRPr lang="en-US" sz="16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2071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75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</a:p>
          <a:p>
            <a:pPr marL="342900" indent="-342900"/>
            <a:r>
              <a:rPr lang="en-US" dirty="0" smtClean="0">
                <a:solidFill>
                  <a:schemeClr val="accent1"/>
                </a:solidFill>
              </a:rPr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 smtClean="0"/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4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09" y="1999697"/>
            <a:ext cx="7848600" cy="5400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909" y="1073068"/>
            <a:ext cx="8229600" cy="3105375"/>
          </a:xfrm>
        </p:spPr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Rstudio</a:t>
            </a:r>
            <a:r>
              <a:rPr lang="en-US" dirty="0" smtClean="0"/>
              <a:t> command line (or in your R script), type:</a:t>
            </a:r>
          </a:p>
          <a:p>
            <a:endParaRPr lang="en-US" dirty="0" smtClean="0"/>
          </a:p>
          <a:p>
            <a:pPr marL="171450" lvl="1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nstall.packages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ggPMX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endParaRPr lang="en-US" dirty="0" smtClean="0"/>
          </a:p>
          <a:p>
            <a:r>
              <a:rPr lang="en-US" dirty="0" smtClean="0"/>
              <a:t>Verify that </a:t>
            </a:r>
            <a:r>
              <a:rPr lang="en-US" dirty="0" err="1" smtClean="0"/>
              <a:t>ggPMX</a:t>
            </a:r>
            <a:r>
              <a:rPr lang="en-US" dirty="0" smtClean="0"/>
              <a:t> has been included by typing:</a:t>
            </a:r>
          </a:p>
          <a:p>
            <a:pPr marL="171450" lvl="1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sessionInfo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smtClean="0"/>
              <a:t>Version should be 0.9.4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847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>
                <a:solidFill>
                  <a:schemeClr val="accent1"/>
                </a:solidFill>
              </a:rPr>
              <a:t>Architecture</a:t>
            </a:r>
          </a:p>
          <a:p>
            <a:pPr marL="342900" indent="-342900"/>
            <a:r>
              <a:rPr lang="en-US" dirty="0" smtClean="0"/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75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458200" cy="38290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Reader</a:t>
            </a:r>
            <a:endParaRPr lang="en-US" dirty="0" smtClean="0"/>
          </a:p>
          <a:p>
            <a:pPr lvl="1"/>
            <a:r>
              <a:rPr lang="en-US" dirty="0" smtClean="0"/>
              <a:t>reads </a:t>
            </a:r>
            <a:r>
              <a:rPr lang="en-US" dirty="0"/>
              <a:t>model outputs from different </a:t>
            </a:r>
            <a:r>
              <a:rPr lang="en-US" dirty="0" err="1" smtClean="0"/>
              <a:t>softwares</a:t>
            </a:r>
            <a:endParaRPr lang="en-US" dirty="0" smtClean="0"/>
          </a:p>
          <a:p>
            <a:pPr lvl="1"/>
            <a:r>
              <a:rPr lang="en-US" dirty="0" smtClean="0"/>
              <a:t>restructures them </a:t>
            </a:r>
            <a:r>
              <a:rPr lang="en-US" dirty="0"/>
              <a:t>into standard </a:t>
            </a:r>
            <a:r>
              <a:rPr lang="en-US" dirty="0" smtClean="0"/>
              <a:t>format </a:t>
            </a:r>
            <a:r>
              <a:rPr lang="en-US" dirty="0"/>
              <a:t>for internal </a:t>
            </a:r>
            <a:r>
              <a:rPr lang="en-US" dirty="0" smtClean="0"/>
              <a:t>processing</a:t>
            </a:r>
          </a:p>
          <a:p>
            <a:r>
              <a:rPr lang="en-US" b="1" dirty="0" smtClean="0"/>
              <a:t>Generator</a:t>
            </a:r>
          </a:p>
          <a:p>
            <a:pPr lvl="1"/>
            <a:r>
              <a:rPr lang="en-US" dirty="0" smtClean="0"/>
              <a:t>processes </a:t>
            </a:r>
            <a:r>
              <a:rPr lang="en-US" dirty="0"/>
              <a:t>outputs from </a:t>
            </a:r>
            <a:r>
              <a:rPr lang="en-US" dirty="0" smtClean="0"/>
              <a:t>Reader</a:t>
            </a:r>
          </a:p>
          <a:p>
            <a:pPr lvl="1"/>
            <a:r>
              <a:rPr lang="en-US" dirty="0" smtClean="0"/>
              <a:t>produces the plots</a:t>
            </a:r>
          </a:p>
          <a:p>
            <a:pPr lvl="1"/>
            <a:r>
              <a:rPr lang="en-US" dirty="0" smtClean="0"/>
              <a:t>configuration file defines the graphical options of the default plots. </a:t>
            </a:r>
            <a:endParaRPr lang="en-US" dirty="0"/>
          </a:p>
          <a:p>
            <a:r>
              <a:rPr lang="en-US" b="1" dirty="0" smtClean="0"/>
              <a:t>Controller</a:t>
            </a:r>
          </a:p>
          <a:p>
            <a:pPr lvl="1"/>
            <a:r>
              <a:rPr lang="en-US" dirty="0" smtClean="0"/>
              <a:t>serves </a:t>
            </a:r>
            <a:r>
              <a:rPr lang="en-US" dirty="0"/>
              <a:t>as user interface.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user will call Generator functions via wrapper functions </a:t>
            </a:r>
            <a:r>
              <a:rPr lang="en-US" dirty="0" smtClean="0"/>
              <a:t>in the </a:t>
            </a:r>
            <a:r>
              <a:rPr lang="en-US" dirty="0"/>
              <a:t>Controller to produce either all the default plots or selected plots of interest. </a:t>
            </a:r>
            <a:endParaRPr lang="en-US" dirty="0" smtClean="0"/>
          </a:p>
          <a:p>
            <a:pPr lvl="1"/>
            <a:r>
              <a:rPr lang="en-US" dirty="0" smtClean="0"/>
              <a:t>User can edit the configuration</a:t>
            </a:r>
            <a:r>
              <a:rPr lang="en-US" dirty="0"/>
              <a:t> </a:t>
            </a:r>
            <a:r>
              <a:rPr lang="en-US" dirty="0" smtClean="0"/>
              <a:t>and customize plots</a:t>
            </a:r>
          </a:p>
          <a:p>
            <a:r>
              <a:rPr lang="en-US" b="1" dirty="0" smtClean="0"/>
              <a:t>Reporter</a:t>
            </a:r>
          </a:p>
          <a:p>
            <a:pPr lvl="1"/>
            <a:r>
              <a:rPr lang="en-US" dirty="0" smtClean="0"/>
              <a:t>generates graphs </a:t>
            </a:r>
            <a:r>
              <a:rPr lang="en-US" dirty="0"/>
              <a:t>and tables </a:t>
            </a:r>
            <a:r>
              <a:rPr lang="en-US" dirty="0" smtClean="0"/>
              <a:t>into </a:t>
            </a:r>
            <a:r>
              <a:rPr lang="en-US" dirty="0"/>
              <a:t>an output file (Word or </a:t>
            </a:r>
            <a:r>
              <a:rPr lang="en-US" dirty="0" smtClean="0"/>
              <a:t>PDF) with </a:t>
            </a:r>
            <a:r>
              <a:rPr lang="en-US" dirty="0"/>
              <a:t>annotations.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7" name="Explosion 2 6"/>
          <p:cNvSpPr/>
          <p:nvPr/>
        </p:nvSpPr>
        <p:spPr>
          <a:xfrm>
            <a:off x="6419850" y="380456"/>
            <a:ext cx="2266950" cy="1240155"/>
          </a:xfrm>
          <a:prstGeom prst="irregularSeal2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Object-oriented</a:t>
            </a:r>
          </a:p>
        </p:txBody>
      </p:sp>
    </p:spTree>
    <p:extLst>
      <p:ext uri="{BB962C8B-B14F-4D97-AF65-F5344CB8AC3E}">
        <p14:creationId xmlns:p14="http://schemas.microsoft.com/office/powerpoint/2010/main" val="46855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 smtClean="0">
                <a:solidFill>
                  <a:schemeClr val="accent1"/>
                </a:solidFill>
              </a:rPr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34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3912761"/>
            <a:ext cx="8229600" cy="5400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533400" y="2085696"/>
            <a:ext cx="8229600" cy="5400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built-in example to explore the package: theophylline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7446"/>
            <a:ext cx="8229600" cy="3105375"/>
          </a:xfrm>
        </p:spPr>
        <p:txBody>
          <a:bodyPr/>
          <a:lstStyle/>
          <a:p>
            <a:r>
              <a:rPr lang="en-US" dirty="0" smtClean="0"/>
              <a:t>PK model of </a:t>
            </a:r>
            <a:r>
              <a:rPr lang="en-US" b="1" dirty="0" smtClean="0"/>
              <a:t>theophylline</a:t>
            </a:r>
            <a:r>
              <a:rPr lang="en-US" dirty="0" smtClean="0"/>
              <a:t> is included in the package for demo purposes.</a:t>
            </a:r>
          </a:p>
          <a:p>
            <a:r>
              <a:rPr lang="en-US" dirty="0" smtClean="0"/>
              <a:t>To load the example, type: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theophylline()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cs typeface="Consolas" panose="020B0609020204030204" pitchFamily="49" charset="0"/>
              </a:rPr>
              <a:t>This will create a Controller called “</a:t>
            </a:r>
            <a:r>
              <a:rPr lang="en-US" dirty="0" err="1" smtClean="0">
                <a:cs typeface="Consolas" panose="020B0609020204030204" pitchFamily="49" charset="0"/>
              </a:rPr>
              <a:t>ctr</a:t>
            </a:r>
            <a:r>
              <a:rPr lang="en-US" dirty="0" smtClean="0">
                <a:cs typeface="Consolas" panose="020B0609020204030204" pitchFamily="49" charset="0"/>
              </a:rPr>
              <a:t>” (more explanations on Controller later on)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To view the plots and other Controller fields, type:</a:t>
            </a: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 smtClean="0">
                <a:cs typeface="Consolas" panose="020B0609020204030204" pitchFamily="49" charset="0"/>
              </a:rPr>
              <a:t>    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4973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content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36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82" y="681540"/>
            <a:ext cx="3672300" cy="4407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43703" y="1488145"/>
            <a:ext cx="19736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</a:rPr>
              <a:t>Controller configuration</a:t>
            </a:r>
          </a:p>
        </p:txBody>
      </p:sp>
      <p:sp>
        <p:nvSpPr>
          <p:cNvPr id="9" name="Right Brace 8"/>
          <p:cNvSpPr/>
          <p:nvPr/>
        </p:nvSpPr>
        <p:spPr>
          <a:xfrm>
            <a:off x="3707904" y="1167594"/>
            <a:ext cx="324036" cy="872623"/>
          </a:xfrm>
          <a:prstGeom prst="rightBrace">
            <a:avLst>
              <a:gd name="adj1" fmla="val 69650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5805909" y="2448396"/>
            <a:ext cx="1454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>
                <a:solidFill>
                  <a:schemeClr val="accent2"/>
                </a:solidFill>
              </a:rPr>
              <a:t>ggPMX</a:t>
            </a:r>
            <a:r>
              <a:rPr lang="en-US" sz="1350" dirty="0">
                <a:solidFill>
                  <a:schemeClr val="accent2"/>
                </a:solidFill>
              </a:rPr>
              <a:t> datasets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5444073" y="2250561"/>
            <a:ext cx="324036" cy="672669"/>
          </a:xfrm>
          <a:prstGeom prst="rightBrace">
            <a:avLst>
              <a:gd name="adj1" fmla="val 69650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4057249" y="3962113"/>
            <a:ext cx="30893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</a:rPr>
              <a:t>Available plots </a:t>
            </a:r>
          </a:p>
          <a:p>
            <a:r>
              <a:rPr lang="en-US" sz="1350" dirty="0">
                <a:solidFill>
                  <a:schemeClr val="accent2"/>
                </a:solidFill>
              </a:rPr>
              <a:t>(command: </a:t>
            </a:r>
            <a:r>
              <a:rPr lang="en-US" sz="1350" b="1" dirty="0" err="1">
                <a:solidFill>
                  <a:schemeClr val="accent2"/>
                </a:solidFill>
              </a:rPr>
              <a:t>pmx_plot</a:t>
            </a:r>
            <a:r>
              <a:rPr lang="en-US" sz="1350" b="1" dirty="0">
                <a:solidFill>
                  <a:schemeClr val="accent2"/>
                </a:solidFill>
              </a:rPr>
              <a:t>_&lt;</a:t>
            </a:r>
            <a:r>
              <a:rPr lang="en-US" sz="1350" b="1" dirty="0" err="1">
                <a:solidFill>
                  <a:schemeClr val="accent2"/>
                </a:solidFill>
              </a:rPr>
              <a:t>plot_name</a:t>
            </a:r>
            <a:r>
              <a:rPr lang="en-US" sz="1350" b="1" dirty="0">
                <a:solidFill>
                  <a:schemeClr val="accent2"/>
                </a:solidFill>
              </a:rPr>
              <a:t>&gt;</a:t>
            </a:r>
            <a:r>
              <a:rPr lang="en-US" sz="135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3708742" y="3111810"/>
            <a:ext cx="324036" cy="1977605"/>
          </a:xfrm>
          <a:prstGeom prst="rightBrace">
            <a:avLst>
              <a:gd name="adj1" fmla="val 69650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2965042" y="2040217"/>
            <a:ext cx="1130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</a:rPr>
              <a:t>Monolix outputs</a:t>
            </a:r>
          </a:p>
        </p:txBody>
      </p:sp>
      <p:sp>
        <p:nvSpPr>
          <p:cNvPr id="15" name="Oval 14"/>
          <p:cNvSpPr/>
          <p:nvPr/>
        </p:nvSpPr>
        <p:spPr>
          <a:xfrm>
            <a:off x="2326764" y="2085696"/>
            <a:ext cx="841080" cy="97210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608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1" y="2571750"/>
            <a:ext cx="4582812" cy="19545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575"/>
            <a:ext cx="8229600" cy="310537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Plots visualized using the functions </a:t>
            </a:r>
            <a:r>
              <a:rPr lang="en-US" b="1" dirty="0" err="1" smtClean="0">
                <a:solidFill>
                  <a:schemeClr val="accent1"/>
                </a:solidFill>
              </a:rPr>
              <a:t>pmx_plot_xx</a:t>
            </a:r>
            <a:r>
              <a:rPr lang="en-US" b="1" dirty="0" smtClean="0">
                <a:solidFill>
                  <a:schemeClr val="accent1"/>
                </a:solidFill>
              </a:rPr>
              <a:t>()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 smtClean="0"/>
              <a:t>where xx is a placeholder for the plot name. First argument is always the controller (use piping!)</a:t>
            </a:r>
          </a:p>
          <a:p>
            <a:r>
              <a:rPr lang="en-US" dirty="0" smtClean="0"/>
              <a:t>List of plot names available by printing the controller or by calling the function </a:t>
            </a:r>
            <a:r>
              <a:rPr lang="en-US" b="1" dirty="0" err="1" smtClean="0">
                <a:solidFill>
                  <a:schemeClr val="accent1"/>
                </a:solidFill>
              </a:rPr>
              <a:t>plot_names</a:t>
            </a:r>
            <a:r>
              <a:rPr lang="en-US" b="1" dirty="0" smtClean="0">
                <a:solidFill>
                  <a:schemeClr val="accent1"/>
                </a:solidFill>
              </a:rPr>
              <a:t>()</a:t>
            </a:r>
          </a:p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pmx_plot_dv_pred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pmx_plot_npde_time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pmx_plot_eta_box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pmx_plot_eta_matrix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pmx_plot_individual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pmx_plot_vpc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diagnostic plots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37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46" t="5194" r="3646" b="7328"/>
          <a:stretch/>
        </p:blipFill>
        <p:spPr>
          <a:xfrm>
            <a:off x="5175128" y="2183130"/>
            <a:ext cx="2628900" cy="234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6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/>
              <a:t>Built-in example and default plots</a:t>
            </a: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Report 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1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3257550"/>
            <a:ext cx="8229600" cy="13064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theophylline = 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system.file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(package = "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ggPMX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 				"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"theophylline")</a:t>
            </a:r>
          </a:p>
          <a:p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= 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(theophylline, "Monolix")</a:t>
            </a:r>
          </a:p>
          <a:p>
            <a:endParaRPr lang="en-US" sz="13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sz="135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pmx_report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(name=’Diagnostic_plots2’, </a:t>
            </a:r>
          </a:p>
          <a:p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save_dir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</a:t>
            </a:r>
            <a:r>
              <a:rPr lang="en-US" sz="13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format=’both’)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39424"/>
            <a:ext cx="8229601" cy="2242542"/>
          </a:xfrm>
        </p:spPr>
        <p:txBody>
          <a:bodyPr>
            <a:normAutofit/>
          </a:bodyPr>
          <a:lstStyle/>
          <a:p>
            <a:r>
              <a:rPr lang="en-US" dirty="0" smtClean="0"/>
              <a:t>A pdf or </a:t>
            </a:r>
            <a:r>
              <a:rPr lang="en-US" dirty="0" err="1" smtClean="0"/>
              <a:t>docx</a:t>
            </a:r>
            <a:r>
              <a:rPr lang="en-US" dirty="0" smtClean="0"/>
              <a:t> report is created using </a:t>
            </a:r>
            <a:r>
              <a:rPr lang="en-US" b="1" dirty="0" err="1" smtClean="0">
                <a:solidFill>
                  <a:schemeClr val="accent1"/>
                </a:solidFill>
              </a:rPr>
              <a:t>pmx_report</a:t>
            </a:r>
            <a:r>
              <a:rPr lang="en-US" b="1" dirty="0" smtClean="0">
                <a:solidFill>
                  <a:schemeClr val="accent1"/>
                </a:solidFill>
              </a:rPr>
              <a:t>()</a:t>
            </a:r>
          </a:p>
          <a:p>
            <a:r>
              <a:rPr lang="en-US" dirty="0" smtClean="0"/>
              <a:t>Argument “format” can take 3 values:</a:t>
            </a:r>
          </a:p>
          <a:p>
            <a:pPr marL="264319" indent="-128588"/>
            <a:r>
              <a:rPr lang="en-US" sz="1275" dirty="0"/>
              <a:t>“</a:t>
            </a:r>
            <a:r>
              <a:rPr lang="en-US" sz="1275" b="1" dirty="0"/>
              <a:t>report</a:t>
            </a:r>
            <a:r>
              <a:rPr lang="en-US" sz="1275" dirty="0"/>
              <a:t>”: produces </a:t>
            </a:r>
            <a:r>
              <a:rPr lang="en-US" sz="1275" i="1" dirty="0"/>
              <a:t>name.pdf</a:t>
            </a:r>
            <a:r>
              <a:rPr lang="en-US" sz="1275" dirty="0"/>
              <a:t> and </a:t>
            </a:r>
            <a:r>
              <a:rPr lang="en-US" sz="1275" i="1" dirty="0"/>
              <a:t>name.docx</a:t>
            </a:r>
            <a:r>
              <a:rPr lang="en-US" sz="1275" dirty="0"/>
              <a:t>, located in </a:t>
            </a:r>
            <a:r>
              <a:rPr lang="en-US" sz="1275" i="1" dirty="0" err="1"/>
              <a:t>save_dir</a:t>
            </a:r>
            <a:r>
              <a:rPr lang="en-US" sz="1275" dirty="0"/>
              <a:t> with default diagnostic plots</a:t>
            </a:r>
          </a:p>
          <a:p>
            <a:pPr marL="264319" indent="-128588"/>
            <a:r>
              <a:rPr lang="en-US" sz="1275" dirty="0"/>
              <a:t>“</a:t>
            </a:r>
            <a:r>
              <a:rPr lang="en-US" sz="1275" b="1" dirty="0"/>
              <a:t>plots</a:t>
            </a:r>
            <a:r>
              <a:rPr lang="en-US" sz="1275" dirty="0"/>
              <a:t>”: produces a folder named </a:t>
            </a:r>
            <a:r>
              <a:rPr lang="en-US" sz="1275" i="1" dirty="0" err="1"/>
              <a:t>ggpmx_GOF</a:t>
            </a:r>
            <a:r>
              <a:rPr lang="en-US" sz="1275" dirty="0"/>
              <a:t> located in </a:t>
            </a:r>
            <a:r>
              <a:rPr lang="en-US" sz="1275" i="1" dirty="0" err="1"/>
              <a:t>save_dir</a:t>
            </a:r>
            <a:r>
              <a:rPr lang="en-US" sz="1275" dirty="0"/>
              <a:t> that contains all default diagnostic plots, each in a .pdf and .</a:t>
            </a:r>
            <a:r>
              <a:rPr lang="en-US" sz="1275" dirty="0" err="1"/>
              <a:t>png</a:t>
            </a:r>
            <a:r>
              <a:rPr lang="en-US" sz="1275" dirty="0"/>
              <a:t> file. Plots are numerated with an unique identifier (ex: ebe_box-1.pdf).</a:t>
            </a:r>
          </a:p>
          <a:p>
            <a:pPr marL="264319" indent="-128588">
              <a:spcAft>
                <a:spcPts val="450"/>
              </a:spcAft>
            </a:pPr>
            <a:r>
              <a:rPr lang="en-US" sz="1275" dirty="0"/>
              <a:t>“</a:t>
            </a:r>
            <a:r>
              <a:rPr lang="en-US" sz="1275" b="1" dirty="0"/>
              <a:t>both</a:t>
            </a:r>
            <a:r>
              <a:rPr lang="en-US" sz="1275" dirty="0"/>
              <a:t>”: is a combination of the two options above</a:t>
            </a:r>
          </a:p>
          <a:p>
            <a:r>
              <a:rPr lang="en-US" dirty="0" smtClean="0"/>
              <a:t>Argument “</a:t>
            </a:r>
            <a:r>
              <a:rPr lang="en-US" dirty="0" err="1" smtClean="0"/>
              <a:t>save_dir</a:t>
            </a:r>
            <a:r>
              <a:rPr lang="en-US" dirty="0" smtClean="0"/>
              <a:t>” is the folder where you want the report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39</a:t>
            </a:fld>
            <a:endParaRPr lang="uk-UA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491497"/>
              </p:ext>
            </p:extLst>
          </p:nvPr>
        </p:nvGraphicFramePr>
        <p:xfrm>
          <a:off x="7620000" y="1158594"/>
          <a:ext cx="765527" cy="64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Acrobat Document" showAsIcon="1" r:id="rId3" imgW="914400" imgH="771480" progId="Acrobat.Document.2015">
                  <p:embed/>
                </p:oleObj>
              </mc:Choice>
              <mc:Fallback>
                <p:oleObj name="Acrobat Document" showAsIcon="1" r:id="rId3" imgW="914400" imgH="771480" progId="Acrobat.Document.2015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0" y="1158594"/>
                        <a:ext cx="765527" cy="645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879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79498"/>
            <a:ext cx="5277687" cy="41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5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report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489" y="931649"/>
            <a:ext cx="6046998" cy="3394710"/>
          </a:xfrm>
        </p:spPr>
        <p:txBody>
          <a:bodyPr>
            <a:normAutofit/>
          </a:bodyPr>
          <a:lstStyle/>
          <a:p>
            <a:r>
              <a:rPr lang="en-US" sz="1500" dirty="0"/>
              <a:t>The user can customize the default report by creating a “template”. </a:t>
            </a:r>
          </a:p>
          <a:p>
            <a:r>
              <a:rPr lang="en-US" sz="1500" dirty="0"/>
              <a:t>To create a template, do the following:</a:t>
            </a:r>
          </a:p>
          <a:p>
            <a:pPr marL="428625" lvl="1" indent="-257175">
              <a:buFont typeface="+mj-lt"/>
              <a:buAutoNum type="arabicPeriod"/>
            </a:pPr>
            <a:r>
              <a:rPr lang="en-US" sz="1200" dirty="0"/>
              <a:t>create a default report with the following command:</a:t>
            </a:r>
          </a:p>
          <a:p>
            <a:pPr marL="428625" lvl="1" indent="-257175">
              <a:buFont typeface="+mj-lt"/>
              <a:buAutoNum type="arabicPeriod"/>
            </a:pPr>
            <a:endParaRPr lang="en-US" sz="1200" dirty="0"/>
          </a:p>
          <a:p>
            <a:pPr marL="428625" lvl="1" indent="-257175">
              <a:buFont typeface="+mj-lt"/>
              <a:buAutoNum type="arabicPeriod"/>
            </a:pPr>
            <a:endParaRPr lang="en-US" sz="1200" dirty="0"/>
          </a:p>
          <a:p>
            <a:pPr marL="428625" lvl="1" indent="-257175">
              <a:buFont typeface="+mj-lt"/>
              <a:buAutoNum type="arabicPeriod"/>
            </a:pPr>
            <a:endParaRPr lang="en-US" sz="1200" dirty="0"/>
          </a:p>
          <a:p>
            <a:pPr marL="428625" lvl="1" indent="-257175">
              <a:buFont typeface="+mj-lt"/>
              <a:buAutoNum type="arabicPeriod"/>
            </a:pPr>
            <a:r>
              <a:rPr lang="en-US" sz="1200" dirty="0"/>
              <a:t>The resulting </a:t>
            </a:r>
            <a:r>
              <a:rPr lang="en-US" sz="1200" dirty="0" err="1"/>
              <a:t>Rmarkdown</a:t>
            </a:r>
            <a:r>
              <a:rPr lang="en-US" sz="1200" dirty="0"/>
              <a:t> file (Diagnostic_plots1.Rmd) is the “ new template”. </a:t>
            </a:r>
          </a:p>
          <a:p>
            <a:r>
              <a:rPr lang="en-US" sz="1500" dirty="0"/>
              <a:t>Modify Diagnostic_plots1.Rmd as desired (ex: change the size and settings of some figures) and save the modified file.</a:t>
            </a:r>
          </a:p>
          <a:p>
            <a:r>
              <a:rPr lang="en-US" sz="1500" dirty="0"/>
              <a:t>Create a report using the new template: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612638" y="1809750"/>
            <a:ext cx="7021506" cy="507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sz="13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pmx_report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(name=’Diagnostic_plots1’, </a:t>
            </a: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save_dir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work_dir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, format=’both’)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638" y="3642766"/>
            <a:ext cx="702150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CF5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pmx_report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’Diagnostic_plots3’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save_dir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format=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’report’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template=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(work_dir,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’Diagnostic_plots1.Rmd’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8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 smtClean="0"/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>
                <a:solidFill>
                  <a:schemeClr val="accent1"/>
                </a:solidFill>
              </a:rPr>
              <a:t>Advanced Controller creation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Single endpoint models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Multiple endpoint models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1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Controller creation -Single endpoint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</a:t>
            </a:r>
            <a:r>
              <a:rPr lang="en-US" dirty="0" err="1"/>
              <a:t>pmx</a:t>
            </a:r>
            <a:r>
              <a:rPr lang="en-US" dirty="0"/>
              <a:t>() is the generic function for c</a:t>
            </a:r>
            <a:r>
              <a:rPr lang="en-US" dirty="0" smtClean="0"/>
              <a:t>reating </a:t>
            </a:r>
            <a:r>
              <a:rPr lang="en-US" dirty="0"/>
              <a:t>a Controller.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42</a:t>
            </a:fld>
            <a:endParaRPr lang="uk-UA" dirty="0"/>
          </a:p>
        </p:txBody>
      </p:sp>
      <p:sp>
        <p:nvSpPr>
          <p:cNvPr id="9" name="Rectangle 8"/>
          <p:cNvSpPr/>
          <p:nvPr/>
        </p:nvSpPr>
        <p:spPr>
          <a:xfrm>
            <a:off x="457200" y="3165817"/>
            <a:ext cx="822960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theophylline_path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system.file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= 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ggPMX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"theophylline"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= </a:t>
            </a:r>
            <a:r>
              <a:rPr lang="en-US" sz="12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theophylline_path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"Monolix"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= </a:t>
            </a:r>
            <a:r>
              <a:rPr lang="en-US" sz="12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theophylline_path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"data_pk.csv"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 = 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"mlx"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12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"standing"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directory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dv = 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dvid</a:t>
            </a:r>
            <a:r>
              <a:rPr lang="en-US" sz="12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"DVID"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62547"/>
            <a:ext cx="6171428" cy="13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0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7543800" cy="519401"/>
          </a:xfrm>
        </p:spPr>
        <p:txBody>
          <a:bodyPr>
            <a:normAutofit/>
          </a:bodyPr>
          <a:lstStyle/>
          <a:p>
            <a:r>
              <a:rPr lang="en-US" dirty="0" smtClean="0"/>
              <a:t>Controller for single endpoint (2/2)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9" name="TextBox 211"/>
          <p:cNvSpPr txBox="1"/>
          <p:nvPr/>
        </p:nvSpPr>
        <p:spPr>
          <a:xfrm rot="16200000">
            <a:off x="1027101" y="1519662"/>
            <a:ext cx="1168876" cy="2512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6908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3816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20724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27632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540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1448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48356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55264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mandatory</a:t>
            </a:r>
          </a:p>
        </p:txBody>
      </p:sp>
      <p:sp>
        <p:nvSpPr>
          <p:cNvPr id="10" name="TextBox 212"/>
          <p:cNvSpPr txBox="1"/>
          <p:nvPr/>
        </p:nvSpPr>
        <p:spPr>
          <a:xfrm rot="16200000">
            <a:off x="411834" y="3303806"/>
            <a:ext cx="2399411" cy="2512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6908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3816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20724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27632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540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1448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48356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55264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optional</a:t>
            </a:r>
          </a:p>
        </p:txBody>
      </p:sp>
      <p:sp>
        <p:nvSpPr>
          <p:cNvPr id="11" name="TextBox 213"/>
          <p:cNvSpPr txBox="1"/>
          <p:nvPr/>
        </p:nvSpPr>
        <p:spPr>
          <a:xfrm rot="5400000">
            <a:off x="7178373" y="4092274"/>
            <a:ext cx="817243" cy="2565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6908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3816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20724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27632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540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1448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48356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55264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12" name="TextBox 234"/>
          <p:cNvSpPr txBox="1"/>
          <p:nvPr/>
        </p:nvSpPr>
        <p:spPr>
          <a:xfrm rot="5400000">
            <a:off x="6212152" y="2311294"/>
            <a:ext cx="2751045" cy="250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6908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13816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20724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27632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540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1448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48356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55264" algn="l" defTabSz="1413816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character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737177" y="857249"/>
          <a:ext cx="5721563" cy="37719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40112">
                  <a:extLst>
                    <a:ext uri="{9D8B030D-6E8A-4147-A177-3AD203B41FA5}">
                      <a16:colId xmlns:a16="http://schemas.microsoft.com/office/drawing/2014/main" val="2950493755"/>
                    </a:ext>
                  </a:extLst>
                </a:gridCol>
                <a:gridCol w="4681451">
                  <a:extLst>
                    <a:ext uri="{9D8B030D-6E8A-4147-A177-3AD203B41FA5}">
                      <a16:colId xmlns:a16="http://schemas.microsoft.com/office/drawing/2014/main" val="2503417273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Parameter name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Meaning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350867201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sys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of the software used</a:t>
                      </a:r>
                      <a:r>
                        <a:rPr lang="en-US" sz="900" baseline="0" dirty="0" smtClean="0"/>
                        <a:t> for model fitting (“mlx”)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24659356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config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path to configuration</a:t>
                      </a:r>
                      <a:r>
                        <a:rPr lang="en-US" sz="900" baseline="0" dirty="0" smtClean="0"/>
                        <a:t> file, name of configuration within the built-in list of configurations, or a configuration object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272668436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directory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path</a:t>
                      </a:r>
                      <a:r>
                        <a:rPr lang="en-US" sz="900" baseline="0" dirty="0" smtClean="0"/>
                        <a:t> to directory containing fit results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191954775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path to modeling dataset (used</a:t>
                      </a:r>
                      <a:r>
                        <a:rPr lang="en-US" sz="900" baseline="0" dirty="0" smtClean="0"/>
                        <a:t> for model fitting)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384181638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dv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of column</a:t>
                      </a:r>
                      <a:r>
                        <a:rPr lang="en-US" sz="900" baseline="0" dirty="0" smtClean="0"/>
                        <a:t> in modeling dataset that defines the </a:t>
                      </a:r>
                      <a:r>
                        <a:rPr lang="en-US" sz="900" dirty="0" smtClean="0"/>
                        <a:t>dependent variable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341412789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id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1413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name of column</a:t>
                      </a:r>
                      <a:r>
                        <a:rPr lang="en-US" sz="900" baseline="0" dirty="0" smtClean="0"/>
                        <a:t> in modeling dataset that defines the </a:t>
                      </a:r>
                      <a:r>
                        <a:rPr lang="en-US" sz="900" dirty="0" smtClean="0"/>
                        <a:t>subject identifier</a:t>
                      </a:r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292265671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time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1413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name of column</a:t>
                      </a:r>
                      <a:r>
                        <a:rPr lang="en-US" sz="900" baseline="0" dirty="0" smtClean="0"/>
                        <a:t> in modeling dataset that defines the in</a:t>
                      </a:r>
                      <a:r>
                        <a:rPr lang="en-US" sz="900" dirty="0" smtClean="0"/>
                        <a:t>dependent (usually time) variable</a:t>
                      </a:r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276249975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dvid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1413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name of column</a:t>
                      </a:r>
                      <a:r>
                        <a:rPr lang="en-US" sz="900" baseline="0" dirty="0" smtClean="0"/>
                        <a:t> in modeling dataset that defines the identifier of the </a:t>
                      </a:r>
                      <a:r>
                        <a:rPr lang="en-US" sz="900" dirty="0" smtClean="0"/>
                        <a:t>dependent variable (mandatory in case of multiple endpoint)</a:t>
                      </a:r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150115122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cats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vector of categorical</a:t>
                      </a:r>
                      <a:r>
                        <a:rPr lang="en-US" sz="900" baseline="0" dirty="0" smtClean="0"/>
                        <a:t> covariates (as in modeling dataset)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354472582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conts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1413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vector of categorical</a:t>
                      </a:r>
                      <a:r>
                        <a:rPr lang="en-US" sz="900" baseline="0" dirty="0" smtClean="0"/>
                        <a:t> covariates (as in modeling dataset)</a:t>
                      </a:r>
                      <a:endParaRPr lang="en-US" sz="900" dirty="0" smtClean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421759358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strats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vector of</a:t>
                      </a:r>
                      <a:r>
                        <a:rPr lang="en-US" sz="900" baseline="0" dirty="0" smtClean="0"/>
                        <a:t> stratification variables (as in modeling dataset)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416856158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occ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of dataset column for inter-occasion variability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83814211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settings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graphical settings shared</a:t>
                      </a:r>
                      <a:r>
                        <a:rPr lang="en-US" sz="900" baseline="0" dirty="0" smtClean="0"/>
                        <a:t> by all plots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15204914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endpoint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the endpoint for which to display diagnostics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309326170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sim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user-provided</a:t>
                      </a:r>
                      <a:r>
                        <a:rPr lang="en-US" sz="900" baseline="0" dirty="0" smtClean="0"/>
                        <a:t> simulations for VPC plot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181288388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bloq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settings of censored data</a:t>
                      </a:r>
                      <a:endParaRPr lang="en-US" sz="900" dirty="0"/>
                    </a:p>
                  </a:txBody>
                  <a:tcPr marL="0" marR="68580" marT="34290" marB="34290"/>
                </a:tc>
                <a:extLst>
                  <a:ext uri="{0D108BD9-81ED-4DB2-BD59-A6C34878D82A}">
                    <a16:rowId xmlns:a16="http://schemas.microsoft.com/office/drawing/2014/main" val="268647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8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fitted with Monolix (versions 2016 and later)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Simplified controller creation: </a:t>
            </a:r>
            <a:r>
              <a:rPr lang="en-US" sz="1500" b="1" dirty="0" err="1">
                <a:solidFill>
                  <a:schemeClr val="accent2"/>
                </a:solidFill>
              </a:rPr>
              <a:t>pmx_mlx</a:t>
            </a:r>
            <a:r>
              <a:rPr lang="en-US" sz="1500" b="1" dirty="0">
                <a:solidFill>
                  <a:schemeClr val="accent2"/>
                </a:solidFill>
              </a:rPr>
              <a:t>() </a:t>
            </a:r>
            <a:r>
              <a:rPr lang="en-US" sz="1500" dirty="0"/>
              <a:t>is a wrapper function for </a:t>
            </a:r>
            <a:r>
              <a:rPr lang="en-US" sz="1500" dirty="0" err="1"/>
              <a:t>pmx</a:t>
            </a:r>
            <a:r>
              <a:rPr lang="en-US" sz="1500" dirty="0"/>
              <a:t>() with sys = “mlx”.</a:t>
            </a:r>
          </a:p>
          <a:p>
            <a:endParaRPr lang="en-US" sz="1500" dirty="0"/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r>
              <a:rPr lang="en-US" sz="1500" dirty="0"/>
              <a:t>Further simplification: </a:t>
            </a:r>
            <a:r>
              <a:rPr lang="en-US" sz="1500" b="1" dirty="0" err="1">
                <a:solidFill>
                  <a:schemeClr val="accent2"/>
                </a:solidFill>
              </a:rPr>
              <a:t>pmx_mlxtran</a:t>
            </a:r>
            <a:r>
              <a:rPr lang="en-US" sz="1500" b="1" dirty="0">
                <a:solidFill>
                  <a:schemeClr val="accent2"/>
                </a:solidFill>
              </a:rPr>
              <a:t>() </a:t>
            </a:r>
            <a:r>
              <a:rPr lang="en-US" sz="1500" dirty="0"/>
              <a:t>parses the </a:t>
            </a:r>
            <a:r>
              <a:rPr lang="en-US" sz="1500" dirty="0" err="1"/>
              <a:t>mlxtran</a:t>
            </a:r>
            <a:r>
              <a:rPr lang="en-US" sz="1500" dirty="0"/>
              <a:t> file of a Monolix project and assigns automatically the fields. Only one mandatory argument: </a:t>
            </a:r>
            <a:r>
              <a:rPr lang="en-US" sz="1500" dirty="0" err="1"/>
              <a:t>file_name</a:t>
            </a:r>
            <a:r>
              <a:rPr lang="en-US" sz="1500" dirty="0"/>
              <a:t>, the path to the </a:t>
            </a:r>
            <a:r>
              <a:rPr lang="en-US" sz="1500" dirty="0" err="1"/>
              <a:t>mlxtran</a:t>
            </a:r>
            <a:r>
              <a:rPr lang="en-US" sz="1500" dirty="0"/>
              <a:t> file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44</a:t>
            </a:fld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457200" y="1599643"/>
            <a:ext cx="8153400" cy="1131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pmx_mlx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"standing"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directory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input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input_data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dv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dvid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"DVID"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3486150"/>
            <a:ext cx="815340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mlxtran_path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system.file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ggPMX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"1_popPK_model"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project.mlxtran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pmx_mlxtran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mlxtran_path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with covariates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45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457200" y="1005576"/>
            <a:ext cx="8229600" cy="3000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theophylline_path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system.file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ggPMX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"theophylline"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theophylline_path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"Monolix"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input_data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theophylline_path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"data_pk.csv"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pmx_mlx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"standing"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directory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input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input_data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dv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dvid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"DVID"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cats = 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conts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"WT0"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"AGE0"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strats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"STUD"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676400" y="3057804"/>
            <a:ext cx="3618402" cy="756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3770054" y="3927770"/>
            <a:ext cx="3429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latin typeface="LMRoman10-Regular"/>
              </a:rPr>
              <a:t>categorical variables that can be used for plot stratification, but are not used as covariates in the model</a:t>
            </a:r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5760934" y="3264210"/>
            <a:ext cx="18966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Continuous covariates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4555" y="2989420"/>
            <a:ext cx="18966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Categorical covariates</a:t>
            </a:r>
          </a:p>
        </p:txBody>
      </p: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 flipV="1">
            <a:off x="3341429" y="3813889"/>
            <a:ext cx="428625" cy="4601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1"/>
          </p:cNvCxnSpPr>
          <p:nvPr/>
        </p:nvCxnSpPr>
        <p:spPr>
          <a:xfrm flipH="1" flipV="1">
            <a:off x="5328886" y="3400614"/>
            <a:ext cx="432048" cy="2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518796" y="3136357"/>
            <a:ext cx="965759" cy="24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endpoint models (1/4)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70"/>
            <a:ext cx="8229600" cy="3394710"/>
          </a:xfrm>
        </p:spPr>
        <p:txBody>
          <a:bodyPr/>
          <a:lstStyle/>
          <a:p>
            <a:r>
              <a:rPr lang="en-US" dirty="0" err="1"/>
              <a:t>ggPMX</a:t>
            </a:r>
            <a:r>
              <a:rPr lang="en-US" dirty="0"/>
              <a:t> produces </a:t>
            </a:r>
            <a:r>
              <a:rPr lang="en-US" b="1" dirty="0"/>
              <a:t>one diagnostics report per endpoint</a:t>
            </a:r>
            <a:r>
              <a:rPr lang="en-US" dirty="0"/>
              <a:t>. </a:t>
            </a:r>
          </a:p>
          <a:p>
            <a:r>
              <a:rPr lang="en-US" dirty="0" smtClean="0"/>
              <a:t>The </a:t>
            </a:r>
            <a:r>
              <a:rPr lang="en-US" dirty="0"/>
              <a:t>endpoint </a:t>
            </a:r>
            <a:r>
              <a:rPr lang="en-US" dirty="0" smtClean="0"/>
              <a:t>is defined within </a:t>
            </a:r>
            <a:r>
              <a:rPr lang="en-US" dirty="0"/>
              <a:t>the </a:t>
            </a:r>
            <a:r>
              <a:rPr lang="en-US" dirty="0" smtClean="0"/>
              <a:t>Controller: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filter the observations </a:t>
            </a:r>
            <a:r>
              <a:rPr lang="en-US" dirty="0" smtClean="0"/>
              <a:t>dataset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keep only </a:t>
            </a:r>
            <a:r>
              <a:rPr lang="en-US" dirty="0"/>
              <a:t>the values corresponding to the endpoint of </a:t>
            </a:r>
            <a:r>
              <a:rPr lang="en-US" dirty="0" smtClean="0"/>
              <a:t>interest </a:t>
            </a:r>
          </a:p>
          <a:p>
            <a:r>
              <a:rPr lang="en-US" dirty="0" smtClean="0"/>
              <a:t>The </a:t>
            </a:r>
            <a:r>
              <a:rPr lang="en-US" dirty="0"/>
              <a:t>function </a:t>
            </a:r>
            <a:r>
              <a:rPr lang="en-US" b="1" dirty="0" err="1">
                <a:solidFill>
                  <a:schemeClr val="accent2"/>
                </a:solidFill>
              </a:rPr>
              <a:t>pmx_endpoint</a:t>
            </a:r>
            <a:r>
              <a:rPr lang="en-US" b="1" dirty="0">
                <a:solidFill>
                  <a:schemeClr val="accent2"/>
                </a:solidFill>
              </a:rPr>
              <a:t>()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dirty="0"/>
              <a:t>creates an “</a:t>
            </a:r>
            <a:r>
              <a:rPr lang="en-US" dirty="0" smtClean="0"/>
              <a:t>endpoint” object having </a:t>
            </a:r>
            <a:r>
              <a:rPr lang="en-US" dirty="0"/>
              <a:t>the following attributes: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46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41" y="3381840"/>
            <a:ext cx="5871428" cy="8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endpoints models (2/4)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Built-in PKPD example: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The </a:t>
            </a:r>
            <a:r>
              <a:rPr lang="en-US" sz="1500" dirty="0" err="1"/>
              <a:t>dvid</a:t>
            </a:r>
            <a:r>
              <a:rPr lang="en-US" sz="1500" dirty="0"/>
              <a:t> column of the input dataset pk_pd.csv contains values=3 for PK (first endpoint) and dose and =4 for PD (second endpoint).</a:t>
            </a:r>
          </a:p>
          <a:p>
            <a:endParaRPr lang="en-US" sz="15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47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1657350" y="1657350"/>
            <a:ext cx="626302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pkpd_path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system.file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ggPMX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				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pk_pd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pkpd_work_dir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pkpd_path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"RESULTS"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pkpd_input_file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pkpd_path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"pk_pd.csv"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014112"/>
            <a:ext cx="360306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endpoints models (3/4)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50"/>
            <a:ext cx="7029450" cy="952500"/>
          </a:xfrm>
        </p:spPr>
        <p:txBody>
          <a:bodyPr>
            <a:normAutofit/>
          </a:bodyPr>
          <a:lstStyle/>
          <a:p>
            <a:r>
              <a:rPr lang="en-US" dirty="0"/>
              <a:t>Monolix2016 outputs are found in folder RESULTS/ which contains </a:t>
            </a:r>
          </a:p>
          <a:p>
            <a:pPr lvl="1"/>
            <a:r>
              <a:rPr lang="en-US" dirty="0"/>
              <a:t>predictions1.txt and finegrid1.txt for PK</a:t>
            </a:r>
          </a:p>
          <a:p>
            <a:pPr lvl="1"/>
            <a:r>
              <a:rPr lang="en-US" dirty="0"/>
              <a:t>predictions2.txt and finegrid2.txt for </a:t>
            </a:r>
            <a:r>
              <a:rPr lang="en-US" dirty="0" smtClean="0"/>
              <a:t>PD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1272671" y="3255824"/>
            <a:ext cx="634732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pmx_mlx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"standing"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directory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pkpd_work_dir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input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pkpd_input_file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dv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"dv"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dvid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dvid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endpoint =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use predictions2.txt as model predictions file .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use finegrid2.txt as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finegrid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 .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2671" y="2064549"/>
            <a:ext cx="6343650" cy="1131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 &lt;-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pmx_endpoint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"4"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label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some_label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unit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some_unit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file.code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i="1" dirty="0">
                <a:solidFill>
                  <a:srgbClr val="8F5A0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will use predictions2.txt and finegrig2.txt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trans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"log10"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219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dirty="0"/>
              <a:t>endpoints models </a:t>
            </a:r>
            <a:r>
              <a:rPr lang="en-US" dirty="0" smtClean="0"/>
              <a:t>(4/4)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implified </a:t>
            </a:r>
            <a:r>
              <a:rPr lang="en-US" dirty="0"/>
              <a:t>syntax for the Endpoint creation </a:t>
            </a:r>
            <a:r>
              <a:rPr lang="en-US" dirty="0" smtClean="0"/>
              <a:t>when </a:t>
            </a:r>
            <a:r>
              <a:rPr lang="en-US" dirty="0"/>
              <a:t>the endpoint code matches the </a:t>
            </a:r>
            <a:r>
              <a:rPr lang="en-US" dirty="0" smtClean="0"/>
              <a:t>files post-fixes:</a:t>
            </a:r>
          </a:p>
          <a:p>
            <a:pPr lvl="1"/>
            <a:r>
              <a:rPr lang="en-US" dirty="0" smtClean="0"/>
              <a:t>code=1 </a:t>
            </a:r>
            <a:r>
              <a:rPr lang="en-US" dirty="0"/>
              <a:t>corresponds to </a:t>
            </a:r>
            <a:r>
              <a:rPr lang="en-US" dirty="0" smtClean="0"/>
              <a:t>predictions1.txt</a:t>
            </a:r>
          </a:p>
          <a:p>
            <a:pPr lvl="1"/>
            <a:r>
              <a:rPr lang="en-US" dirty="0" smtClean="0"/>
              <a:t>code=2 </a:t>
            </a:r>
            <a:r>
              <a:rPr lang="en-US" dirty="0"/>
              <a:t>corresponds to </a:t>
            </a:r>
            <a:r>
              <a:rPr lang="en-US" dirty="0" smtClean="0"/>
              <a:t>predictions2.txt </a:t>
            </a:r>
          </a:p>
          <a:p>
            <a:r>
              <a:rPr lang="en-US" dirty="0" smtClean="0"/>
              <a:t>Instead of passing </a:t>
            </a:r>
            <a:r>
              <a:rPr lang="en-US" dirty="0"/>
              <a:t>a </a:t>
            </a:r>
            <a:r>
              <a:rPr lang="en-US" dirty="0" err="1" smtClean="0"/>
              <a:t>pmx_endpoint</a:t>
            </a:r>
            <a:r>
              <a:rPr lang="en-US" dirty="0" smtClean="0"/>
              <a:t> </a:t>
            </a:r>
            <a:r>
              <a:rPr lang="en-US" dirty="0"/>
              <a:t>object as argument of the Controller, </a:t>
            </a:r>
            <a:r>
              <a:rPr lang="en-US" dirty="0" smtClean="0"/>
              <a:t>specify </a:t>
            </a:r>
            <a:r>
              <a:rPr lang="en-US" dirty="0"/>
              <a:t>the </a:t>
            </a:r>
            <a:r>
              <a:rPr lang="en-US" b="1" dirty="0"/>
              <a:t>numerical </a:t>
            </a:r>
            <a:r>
              <a:rPr lang="en-US" b="1" dirty="0" smtClean="0"/>
              <a:t>value</a:t>
            </a:r>
            <a:r>
              <a:rPr lang="en-US" dirty="0" smtClean="0"/>
              <a:t> corresponding </a:t>
            </a:r>
            <a:r>
              <a:rPr lang="en-US" dirty="0"/>
              <a:t>to the YTYPE/CMT/DVID column.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49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685800" y="3376107"/>
            <a:ext cx="800100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pmx_mlx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dvid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"YTYPE"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## use this column as </a:t>
            </a:r>
            <a:r>
              <a:rPr lang="en-US" sz="135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endpoint = </a:t>
            </a:r>
            <a:r>
              <a:rPr lang="en-US" sz="1350" dirty="0">
                <a:solidFill>
                  <a:srgbClr val="0000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## select the first endpoint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...) ## other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parameters 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input,etc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3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Acronyms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911686"/>
              </p:ext>
            </p:extLst>
          </p:nvPr>
        </p:nvGraphicFramePr>
        <p:xfrm>
          <a:off x="2438400" y="971550"/>
          <a:ext cx="4514850" cy="38938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42999">
                  <a:extLst>
                    <a:ext uri="{9D8B030D-6E8A-4147-A177-3AD203B41FA5}">
                      <a16:colId xmlns:a16="http://schemas.microsoft.com/office/drawing/2014/main" val="1998025093"/>
                    </a:ext>
                  </a:extLst>
                </a:gridCol>
                <a:gridCol w="3371851">
                  <a:extLst>
                    <a:ext uri="{9D8B030D-6E8A-4147-A177-3AD203B41FA5}">
                      <a16:colId xmlns:a16="http://schemas.microsoft.com/office/drawing/2014/main" val="426596411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BLQ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Below the limit of quantification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5180439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DV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Dependent variable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27701746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Inter-individual random effect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38632907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EBE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Empirical Bayes estimate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31216170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EPRED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Population prediction (expected)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360006084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IIV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Inter-individual variability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30793399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IPRED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Individual prediction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40482172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M&amp;S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Modeling &amp; Simulation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37256168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NLME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Nonlinear mixed-effects (model)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121297706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NPD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Normalized prediction discrepancy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26363259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NPDE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Normalized prediction distribution error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210534593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Pharmacodynamics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245518929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PK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Pharmacokinetics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18927055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VPC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Visual predictive check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MS Mincho"/>
                      </a:endParaRPr>
                    </a:p>
                  </a:txBody>
                  <a:tcPr marL="50935" marR="50935" marT="0" marB="0"/>
                </a:tc>
                <a:extLst>
                  <a:ext uri="{0D108BD9-81ED-4DB2-BD59-A6C34878D82A}">
                    <a16:rowId xmlns:a16="http://schemas.microsoft.com/office/drawing/2014/main" val="938840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6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 smtClean="0"/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VPC (Visual Predictive Checks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0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VPC (1/5) – simulation dataset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71550"/>
            <a:ext cx="8305800" cy="3554730"/>
          </a:xfrm>
        </p:spPr>
        <p:txBody>
          <a:bodyPr>
            <a:normAutofit/>
          </a:bodyPr>
          <a:lstStyle/>
          <a:p>
            <a:r>
              <a:rPr lang="en-US" dirty="0" smtClean="0"/>
              <a:t>User needs to provide a simulation file containing (at least) the following columns:</a:t>
            </a:r>
          </a:p>
          <a:p>
            <a:pPr lvl="1"/>
            <a:r>
              <a:rPr lang="en-US" dirty="0" smtClean="0"/>
              <a:t>ID: individual identifiers</a:t>
            </a:r>
          </a:p>
          <a:p>
            <a:pPr lvl="1"/>
            <a:r>
              <a:rPr lang="en-US" dirty="0" smtClean="0"/>
              <a:t>REP: simulation replicate number</a:t>
            </a:r>
          </a:p>
          <a:p>
            <a:pPr lvl="1"/>
            <a:r>
              <a:rPr lang="en-US" dirty="0" smtClean="0"/>
              <a:t>TIME: time</a:t>
            </a:r>
          </a:p>
          <a:p>
            <a:pPr lvl="1"/>
            <a:r>
              <a:rPr lang="en-US" dirty="0" smtClean="0"/>
              <a:t>DV: dependent variable</a:t>
            </a:r>
          </a:p>
          <a:p>
            <a:r>
              <a:rPr lang="en-US" dirty="0" smtClean="0"/>
              <a:t>Use your preferred simulation software/package to create the simulation dataset (example code using </a:t>
            </a:r>
            <a:r>
              <a:rPr lang="en-US" dirty="0" err="1" smtClean="0"/>
              <a:t>simulix</a:t>
            </a:r>
            <a:r>
              <a:rPr lang="en-US" dirty="0" smtClean="0"/>
              <a:t> provided in back up)</a:t>
            </a:r>
          </a:p>
          <a:p>
            <a:r>
              <a:rPr lang="en-US" u="sng" dirty="0" smtClean="0"/>
              <a:t>Note</a:t>
            </a:r>
            <a:r>
              <a:rPr lang="en-US" dirty="0" smtClean="0"/>
              <a:t>: package </a:t>
            </a:r>
            <a:r>
              <a:rPr lang="en-US" dirty="0" err="1" smtClean="0"/>
              <a:t>classInt</a:t>
            </a:r>
            <a:r>
              <a:rPr lang="en-US" dirty="0" smtClean="0"/>
              <a:t> is used for binning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288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VPC (2/5) – Controller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96" y="1131570"/>
            <a:ext cx="7048154" cy="7543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include the simulation dataset in </a:t>
            </a:r>
            <a:r>
              <a:rPr lang="en-US" dirty="0" err="1" smtClean="0"/>
              <a:t>ggPMX</a:t>
            </a:r>
            <a:r>
              <a:rPr lang="en-US" dirty="0" smtClean="0"/>
              <a:t>, create a “simulation object” using </a:t>
            </a:r>
            <a:r>
              <a:rPr lang="en-US" b="1" dirty="0" err="1" smtClean="0">
                <a:solidFill>
                  <a:srgbClr val="FF0000"/>
                </a:solidFill>
              </a:rPr>
              <a:t>pmx_sim</a:t>
            </a:r>
            <a:r>
              <a:rPr lang="en-US" b="1" dirty="0" smtClean="0">
                <a:solidFill>
                  <a:srgbClr val="FF0000"/>
                </a:solidFill>
              </a:rPr>
              <a:t>() </a:t>
            </a:r>
            <a:r>
              <a:rPr lang="en-US" dirty="0" smtClean="0"/>
              <a:t>and pass it as an argument to the Controller.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52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438495" y="2057401"/>
            <a:ext cx="8248305" cy="2354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theoph_path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0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system.file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= 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ggPMX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"theophylline"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05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   &lt;- </a:t>
            </a:r>
            <a:r>
              <a:rPr lang="en-US" sz="10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theoph_path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"Monolix"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input_file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0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theoph_path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"data_pk.csv"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vpc_file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&lt;- </a:t>
            </a:r>
            <a:r>
              <a:rPr lang="en-US" sz="10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theoph_path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"sim.csv"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05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&lt;- </a:t>
            </a:r>
            <a:r>
              <a:rPr lang="en-US" sz="10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pmx_mlx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"standing"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directory =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WORK_DIR,</a:t>
            </a:r>
          </a:p>
          <a:p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input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input_file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dv = 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cats = </a:t>
            </a:r>
            <a:r>
              <a:rPr lang="en-US" sz="1050" b="1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</a:t>
            </a:r>
            <a:r>
              <a:rPr lang="en-US" sz="10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conts</a:t>
            </a:r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b="1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"WT0"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"AGE0"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</a:t>
            </a:r>
            <a:r>
              <a:rPr lang="en-US" sz="10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strats</a:t>
            </a:r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"STUD"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sim = </a:t>
            </a:r>
            <a:r>
              <a:rPr lang="en-US" sz="10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pmx_sim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vpc_file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0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irun</a:t>
            </a:r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"rep"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0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idv</a:t>
            </a:r>
            <a:r>
              <a:rPr lang="en-US" sz="10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"TIME"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89738" y="4136252"/>
            <a:ext cx="685800" cy="27400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/>
          <p:cNvSpPr/>
          <p:nvPr/>
        </p:nvSpPr>
        <p:spPr>
          <a:xfrm rot="10800000">
            <a:off x="4135438" y="2728349"/>
            <a:ext cx="685800" cy="27400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356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VPC (3/5) – the plot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53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457200" y="971550"/>
            <a:ext cx="5043007" cy="300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CF5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pmx_plot_vpc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57" y="1837755"/>
            <a:ext cx="3842857" cy="247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096000" y="2298542"/>
            <a:ext cx="2239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Are displayed 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5</a:t>
            </a:r>
            <a:r>
              <a:rPr lang="en-US" sz="1200" baseline="30000" dirty="0"/>
              <a:t>th</a:t>
            </a:r>
            <a:r>
              <a:rPr lang="en-US" sz="1200" dirty="0"/>
              <a:t>, 50</a:t>
            </a:r>
            <a:r>
              <a:rPr lang="en-US" sz="1200" baseline="30000" dirty="0"/>
              <a:t>th</a:t>
            </a:r>
            <a:r>
              <a:rPr lang="en-US" sz="1200" dirty="0"/>
              <a:t> and 95</a:t>
            </a:r>
            <a:r>
              <a:rPr lang="en-US" sz="1200" baseline="30000" dirty="0"/>
              <a:t>th</a:t>
            </a:r>
            <a:r>
              <a:rPr lang="en-US" sz="1200" dirty="0"/>
              <a:t> percentiles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90%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15399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VPC (4/5) – change the bins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54</a:t>
            </a:fld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685800" y="928006"/>
            <a:ext cx="6972300" cy="507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CF5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pmx_plot_vpc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bin=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pmx_vpc_bin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kmeans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n=</a:t>
            </a:r>
            <a:r>
              <a:rPr lang="en-US" sz="1350" dirty="0">
                <a:solidFill>
                  <a:srgbClr val="0000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CF5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pmx_plot_vpc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bin=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pmx_vpc_bin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equal"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50" dirty="0">
                <a:solidFill>
                  <a:srgbClr val="0000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866106"/>
            <a:ext cx="3178636" cy="2646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49" y="1836477"/>
            <a:ext cx="3143250" cy="267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7200" y="932908"/>
            <a:ext cx="3289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1.</a:t>
            </a:r>
          </a:p>
          <a:p>
            <a:r>
              <a:rPr lang="en-US" sz="1350" dirty="0"/>
              <a:t>2.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6537" y="1600200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5478" y="1600200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7974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VPC (5/5) - stratification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55</a:t>
            </a:fld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457200" y="1028700"/>
            <a:ext cx="7315200" cy="3056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CF5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35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pmx_plot_vpc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strat.facet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SEX"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facets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50" b="1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nrow</a:t>
            </a:r>
            <a:r>
              <a:rPr lang="en-US" sz="135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50" dirty="0">
                <a:solidFill>
                  <a:srgbClr val="0000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388803"/>
            <a:ext cx="3251381" cy="3500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 smtClean="0"/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>
                <a:solidFill>
                  <a:schemeClr val="accent1"/>
                </a:solidFill>
              </a:rPr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Plots customization – two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326898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On the fly (recommended), by specifying options in each function </a:t>
            </a:r>
            <a:r>
              <a:rPr lang="en-US" dirty="0" smtClean="0"/>
              <a:t>call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Globally, at the level of Controller creation, via settings </a:t>
            </a:r>
            <a:r>
              <a:rPr lang="en-US" dirty="0" smtClean="0">
                <a:cs typeface="Consolas" panose="020B0609020204030204" pitchFamily="49" charset="0"/>
              </a:rPr>
              <a:t>argument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722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7372350" cy="720090"/>
          </a:xfrm>
        </p:spPr>
        <p:txBody>
          <a:bodyPr>
            <a:normAutofit/>
          </a:bodyPr>
          <a:lstStyle/>
          <a:p>
            <a:r>
              <a:rPr lang="en-US" dirty="0" smtClean="0"/>
              <a:t>Plots customization – on the fly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58</a:t>
            </a:fld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457200" y="914400"/>
            <a:ext cx="8305800" cy="13388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00025"/>
            <a:r>
              <a:rPr lang="en-US" sz="135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sz="135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pmx_plot_npde_time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en-US" sz="135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0025"/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smooth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 list(</a:t>
            </a:r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"blue"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pPr marL="336947"/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point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 = list(</a:t>
            </a:r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 4), </a:t>
            </a:r>
          </a:p>
          <a:p>
            <a:pPr marL="336947"/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35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is.draft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8F5A0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336947"/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labels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 list(</a:t>
            </a:r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"TIME after first dose (days)"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1073944">
              <a:spcAft>
                <a:spcPts val="450"/>
              </a:spcAft>
            </a:pPr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y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"Normalized PDE"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508" b="8610"/>
          <a:stretch/>
        </p:blipFill>
        <p:spPr>
          <a:xfrm>
            <a:off x="2610100" y="2419350"/>
            <a:ext cx="4000000" cy="2228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6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50"/>
            <a:ext cx="8305800" cy="1200150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>
                <a:cs typeface="Consolas" panose="020B0609020204030204" pitchFamily="49" charset="0"/>
              </a:rPr>
              <a:t>Create a “settings” object using </a:t>
            </a:r>
            <a:r>
              <a:rPr lang="en-US" sz="2000" b="1" dirty="0" err="1">
                <a:solidFill>
                  <a:schemeClr val="accent2"/>
                </a:solidFill>
                <a:cs typeface="Consolas" panose="020B0609020204030204" pitchFamily="49" charset="0"/>
              </a:rPr>
              <a:t>pmx_settings</a:t>
            </a:r>
            <a:r>
              <a:rPr lang="en-US" sz="2000" b="1" dirty="0">
                <a:solidFill>
                  <a:schemeClr val="accent2"/>
                </a:solidFill>
                <a:cs typeface="Consolas" panose="020B0609020204030204" pitchFamily="49" charset="0"/>
              </a:rPr>
              <a:t>(). </a:t>
            </a:r>
            <a:r>
              <a:rPr lang="en-US" sz="2000" dirty="0">
                <a:cs typeface="Consolas" panose="020B0609020204030204" pitchFamily="49" charset="0"/>
              </a:rPr>
              <a:t>This object is passed to </a:t>
            </a:r>
            <a:r>
              <a:rPr lang="en-US" sz="2000" dirty="0" err="1">
                <a:cs typeface="Consolas" panose="020B0609020204030204" pitchFamily="49" charset="0"/>
              </a:rPr>
              <a:t>pmx</a:t>
            </a:r>
            <a:r>
              <a:rPr lang="en-US" sz="2000" dirty="0">
                <a:cs typeface="Consolas" panose="020B0609020204030204" pitchFamily="49" charset="0"/>
              </a:rPr>
              <a:t>() as argument “settings”.</a:t>
            </a:r>
          </a:p>
          <a:p>
            <a:r>
              <a:rPr lang="en-US" sz="2000" dirty="0">
                <a:cs typeface="Consolas" panose="020B0609020204030204" pitchFamily="49" charset="0"/>
              </a:rPr>
              <a:t>Using such a syntax is useful when same setting is applied to all plots, e.g.: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Remove DRAFT label (printed by default)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Use meaningful labels, such as “Male” and “Female” instead of 0 or 1.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Etc.</a:t>
            </a:r>
          </a:p>
          <a:p>
            <a:pPr lvl="1"/>
            <a:endParaRPr lang="en-US" sz="1050" dirty="0"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7029450" cy="514350"/>
          </a:xfrm>
        </p:spPr>
        <p:txBody>
          <a:bodyPr>
            <a:normAutofit/>
          </a:bodyPr>
          <a:lstStyle/>
          <a:p>
            <a:r>
              <a:rPr lang="en-US" dirty="0" smtClean="0"/>
              <a:t>Plots customization – globally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59</a:t>
            </a:fld>
            <a:endParaRPr lang="uk-UA" dirty="0"/>
          </a:p>
        </p:txBody>
      </p:sp>
      <p:sp>
        <p:nvSpPr>
          <p:cNvPr id="9" name="Rectangle 8"/>
          <p:cNvSpPr/>
          <p:nvPr/>
        </p:nvSpPr>
        <p:spPr>
          <a:xfrm>
            <a:off x="457200" y="2000251"/>
            <a:ext cx="8305800" cy="27238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theoph_path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9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system.file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=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90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ggPMX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90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"theophylline"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   &lt;- </a:t>
            </a:r>
            <a:r>
              <a:rPr lang="en-US" sz="9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theoph_path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"Monolix"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input_file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9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theoph_path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"data_pk.csv"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vpc_file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&lt;- </a:t>
            </a:r>
            <a:r>
              <a:rPr lang="en-US" sz="9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file.path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theoph_path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"sim.csv"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my_settings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9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pmx_settings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use.labels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900" dirty="0">
                <a:solidFill>
                  <a:srgbClr val="8F5A0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is.draft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</a:t>
            </a:r>
            <a:r>
              <a:rPr lang="en-US" sz="9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cats.labels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900" b="1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SEX=</a:t>
            </a:r>
            <a:r>
              <a:rPr lang="en-US" sz="900" b="1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"Male"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"Female"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STUD=</a:t>
            </a:r>
            <a:r>
              <a:rPr lang="en-US" sz="9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"Study 1"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"2"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"Study 2"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9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pmx_mlx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"standing"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directory = 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WORK_DIR,</a:t>
            </a:r>
          </a:p>
          <a:p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input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input_file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dv =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cats = </a:t>
            </a:r>
            <a:r>
              <a:rPr lang="en-US" sz="900" b="1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"SEX"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9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conts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900" b="1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"WT0"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"AGE0"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9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strats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"STUD"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settings = </a:t>
            </a:r>
            <a:r>
              <a:rPr lang="en-US" sz="9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my_settings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sim = </a:t>
            </a:r>
            <a:r>
              <a:rPr lang="en-US" sz="900" b="1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pmx_sim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vpc_file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irun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"rep"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idv</a:t>
            </a:r>
            <a:r>
              <a:rPr lang="en-US" sz="900" dirty="0">
                <a:solidFill>
                  <a:srgbClr val="214A8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"TIME"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 flipV="1">
            <a:off x="6858000" y="2733512"/>
            <a:ext cx="1543050" cy="6286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Global settings</a:t>
            </a:r>
          </a:p>
        </p:txBody>
      </p:sp>
    </p:spTree>
    <p:extLst>
      <p:ext uri="{BB962C8B-B14F-4D97-AF65-F5344CB8AC3E}">
        <p14:creationId xmlns:p14="http://schemas.microsoft.com/office/powerpoint/2010/main" val="42212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>
                <a:solidFill>
                  <a:schemeClr val="accent1"/>
                </a:solidFill>
              </a:rPr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  <a:endParaRPr lang="en-US" dirty="0" smtClean="0">
              <a:solidFill>
                <a:schemeClr val="accent1"/>
              </a:solidFill>
            </a:endParaRP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 smtClean="0"/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239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 smtClean="0"/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>
                <a:solidFill>
                  <a:schemeClr val="accent1"/>
                </a:solidFill>
              </a:rPr>
              <a:t>Stratification, filtering and other features</a:t>
            </a:r>
          </a:p>
          <a:p>
            <a:pPr marL="342900" indent="-342900"/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57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857250"/>
            <a:ext cx="5165725" cy="3669030"/>
          </a:xfrm>
        </p:spPr>
        <p:txBody>
          <a:bodyPr>
            <a:normAutofit/>
          </a:bodyPr>
          <a:lstStyle/>
          <a:p>
            <a:pPr marL="0" indent="0">
              <a:spcAft>
                <a:spcPts val="450"/>
              </a:spcAft>
              <a:buNone/>
            </a:pPr>
            <a:r>
              <a:rPr lang="en-US" sz="1500" u="sng" dirty="0">
                <a:cs typeface="Consolas" panose="020B0609020204030204" pitchFamily="49" charset="0"/>
              </a:rPr>
              <a:t>Two ways of </a:t>
            </a:r>
            <a:r>
              <a:rPr lang="en-US" sz="1500" b="1" u="sng" dirty="0">
                <a:cs typeface="Consolas" panose="020B0609020204030204" pitchFamily="49" charset="0"/>
              </a:rPr>
              <a:t>stratifying</a:t>
            </a:r>
            <a:r>
              <a:rPr lang="en-US" sz="1500" u="sng" dirty="0">
                <a:cs typeface="Consolas" panose="020B0609020204030204" pitchFamily="49" charset="0"/>
              </a:rPr>
              <a:t> a plot:</a:t>
            </a:r>
          </a:p>
          <a:p>
            <a:pPr marL="0" indent="0">
              <a:buNone/>
            </a:pPr>
            <a:r>
              <a:rPr lang="en-US" sz="1500" dirty="0">
                <a:cs typeface="Consolas" panose="020B0609020204030204" pitchFamily="49" charset="0"/>
              </a:rPr>
              <a:t>1. using the stratification function by categorical covariates and providing the plot name in argument:</a:t>
            </a:r>
          </a:p>
          <a:p>
            <a:pPr marL="0" indent="0">
              <a:spcBef>
                <a:spcPts val="6000"/>
              </a:spcBef>
              <a:buNone/>
            </a:pPr>
            <a:r>
              <a:rPr lang="en-US" sz="1500" dirty="0">
                <a:cs typeface="Consolas" panose="020B0609020204030204" pitchFamily="49" charset="0"/>
              </a:rPr>
              <a:t>2. using arguments </a:t>
            </a:r>
            <a:r>
              <a:rPr lang="en-US" sz="1500" i="1" dirty="0" err="1">
                <a:cs typeface="Consolas" panose="020B0609020204030204" pitchFamily="49" charset="0"/>
              </a:rPr>
              <a:t>strat.facet</a:t>
            </a:r>
            <a:r>
              <a:rPr lang="en-US" sz="1500" dirty="0">
                <a:cs typeface="Consolas" panose="020B0609020204030204" pitchFamily="49" charset="0"/>
              </a:rPr>
              <a:t> (discrete) or </a:t>
            </a:r>
            <a:r>
              <a:rPr lang="en-US" sz="1500" i="1" dirty="0" err="1">
                <a:cs typeface="Consolas" panose="020B0609020204030204" pitchFamily="49" charset="0"/>
              </a:rPr>
              <a:t>strat.color</a:t>
            </a:r>
            <a:r>
              <a:rPr lang="en-US" sz="1500" dirty="0">
                <a:cs typeface="Consolas" panose="020B0609020204030204" pitchFamily="49" charset="0"/>
              </a:rPr>
              <a:t> (continuous) in </a:t>
            </a:r>
            <a:r>
              <a:rPr lang="en-US" sz="1500" i="1" dirty="0" err="1">
                <a:cs typeface="Consolas" panose="020B0609020204030204" pitchFamily="49" charset="0"/>
              </a:rPr>
              <a:t>pmx_plot_xxx</a:t>
            </a:r>
            <a:r>
              <a:rPr lang="en-US" sz="1500" i="1" dirty="0">
                <a:cs typeface="Consolas" panose="020B0609020204030204" pitchFamily="49" charset="0"/>
              </a:rPr>
              <a:t>()</a:t>
            </a:r>
            <a:r>
              <a:rPr lang="en-US" sz="1500" dirty="0">
                <a:cs typeface="Consolas" panose="020B0609020204030204" pitchFamily="49" charset="0"/>
              </a:rPr>
              <a:t>. Allows two-</a:t>
            </a:r>
            <a:r>
              <a:rPr lang="en-US" sz="1500" dirty="0" err="1">
                <a:cs typeface="Consolas" panose="020B0609020204030204" pitchFamily="49" charset="0"/>
              </a:rPr>
              <a:t>dimentional</a:t>
            </a:r>
            <a:r>
              <a:rPr lang="en-US" sz="1500" dirty="0">
                <a:cs typeface="Consolas" panose="020B0609020204030204" pitchFamily="49" charset="0"/>
              </a:rPr>
              <a:t> stratification: </a:t>
            </a:r>
          </a:p>
          <a:p>
            <a:endParaRPr lang="en-US" sz="15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61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457200" y="2057400"/>
            <a:ext cx="4286250" cy="300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135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pmx_plot_cats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npde_time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50" dirty="0"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3714751"/>
            <a:ext cx="4286250" cy="507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pmx_plot_npde_time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166688"/>
            <a:r>
              <a:rPr lang="en-US" sz="135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strat.facet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 STUD~SEX)</a:t>
            </a:r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258" t="7051" r="2029" b="8842"/>
          <a:stretch/>
        </p:blipFill>
        <p:spPr>
          <a:xfrm>
            <a:off x="5715000" y="150948"/>
            <a:ext cx="2857500" cy="222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623" b="6880"/>
          <a:stretch/>
        </p:blipFill>
        <p:spPr>
          <a:xfrm>
            <a:off x="5715000" y="2464478"/>
            <a:ext cx="2835714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59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0100"/>
            <a:ext cx="4229100" cy="3726180"/>
          </a:xfrm>
        </p:spPr>
        <p:txBody>
          <a:bodyPr>
            <a:normAutofit/>
          </a:bodyPr>
          <a:lstStyle/>
          <a:p>
            <a:pPr marL="0" indent="0">
              <a:spcAft>
                <a:spcPts val="450"/>
              </a:spcAft>
              <a:buNone/>
            </a:pPr>
            <a:r>
              <a:rPr lang="en-US" sz="1500" u="sng" dirty="0">
                <a:cs typeface="Consolas" panose="020B0609020204030204" pitchFamily="49" charset="0"/>
              </a:rPr>
              <a:t>Two ways of </a:t>
            </a:r>
            <a:r>
              <a:rPr lang="en-US" sz="1500" b="1" u="sng" dirty="0">
                <a:cs typeface="Consolas" panose="020B0609020204030204" pitchFamily="49" charset="0"/>
              </a:rPr>
              <a:t>filtering</a:t>
            </a:r>
            <a:r>
              <a:rPr lang="en-US" sz="1500" u="sng" dirty="0">
                <a:cs typeface="Consolas" panose="020B0609020204030204" pitchFamily="49" charset="0"/>
              </a:rPr>
              <a:t> the data: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cs typeface="Consolas" panose="020B0609020204030204" pitchFamily="49" charset="0"/>
              </a:rPr>
              <a:t>Locally, at the level of a plot:</a:t>
            </a:r>
          </a:p>
          <a:p>
            <a:pPr marL="342900" indent="-342900">
              <a:spcBef>
                <a:spcPts val="10800"/>
              </a:spcBef>
              <a:buFont typeface="+mj-lt"/>
              <a:buAutoNum type="arabicPeriod"/>
            </a:pPr>
            <a:r>
              <a:rPr lang="en-US" sz="1500" dirty="0">
                <a:cs typeface="Consolas" panose="020B0609020204030204" pitchFamily="49" charset="0"/>
              </a:rPr>
              <a:t>Globally, at the level of the Controller, affecting all subsequent plots: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62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525133" y="1571626"/>
            <a:ext cx="5113667" cy="507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sz="135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pmx_plot_dv_pred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(filter = DV &gt; mean(DV) &amp; PRED &lt; median(PRED))</a:t>
            </a:r>
            <a:endParaRPr lang="en-US" sz="1350" dirty="0"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77" y="107390"/>
            <a:ext cx="2850000" cy="239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25133" y="3629748"/>
            <a:ext cx="5113667" cy="715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135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pmx_filter</a:t>
            </a:r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data_set</a:t>
            </a:r>
            <a:r>
              <a:rPr lang="en-US" sz="13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3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4F9A0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prediction"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,ID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== 5 &amp; TIME &gt; 2)</a:t>
            </a:r>
          </a:p>
          <a:p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ctr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lang="en-US" sz="135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pmx_plot_dv_pred</a:t>
            </a:r>
            <a:endParaRPr lang="en-US" sz="13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800" y="2663231"/>
            <a:ext cx="2850000" cy="239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6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available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3268980"/>
          </a:xfrm>
        </p:spPr>
        <p:txBody>
          <a:bodyPr/>
          <a:lstStyle/>
          <a:p>
            <a:r>
              <a:rPr lang="en-US" dirty="0" smtClean="0"/>
              <a:t>More features are available in the package:</a:t>
            </a:r>
          </a:p>
          <a:p>
            <a:pPr lvl="1"/>
            <a:r>
              <a:rPr lang="en-US" dirty="0" smtClean="0"/>
              <a:t>BLQ (see hands-on)</a:t>
            </a:r>
            <a:endParaRPr lang="en-US" dirty="0" smtClean="0"/>
          </a:p>
          <a:p>
            <a:pPr lvl="1"/>
            <a:r>
              <a:rPr lang="en-US" dirty="0" smtClean="0"/>
              <a:t>Shrinkage</a:t>
            </a:r>
          </a:p>
          <a:p>
            <a:r>
              <a:rPr lang="en-US" dirty="0" smtClean="0"/>
              <a:t>For info on the above, see backup slides and/or read the vignette and the help.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6811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14400"/>
            <a:ext cx="7029450" cy="3611880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 smtClean="0"/>
              <a:t>Introduction</a:t>
            </a:r>
          </a:p>
          <a:p>
            <a:pPr marL="342900" indent="-342900"/>
            <a:r>
              <a:rPr lang="en-US" dirty="0"/>
              <a:t>Monolix requirements (tasks to perform</a:t>
            </a:r>
            <a:r>
              <a:rPr lang="en-US" dirty="0" smtClean="0"/>
              <a:t>)</a:t>
            </a:r>
          </a:p>
          <a:p>
            <a:pPr marL="342900" indent="-342900"/>
            <a:r>
              <a:rPr lang="en-US" dirty="0" smtClean="0"/>
              <a:t>Installation</a:t>
            </a:r>
          </a:p>
          <a:p>
            <a:pPr marL="342900" indent="-342900"/>
            <a:r>
              <a:rPr lang="en-US" dirty="0" smtClean="0"/>
              <a:t>Architecture</a:t>
            </a:r>
          </a:p>
          <a:p>
            <a:pPr marL="342900" indent="-342900"/>
            <a:r>
              <a:rPr lang="en-US" dirty="0" smtClean="0"/>
              <a:t>Built-in example and default plots</a:t>
            </a:r>
          </a:p>
          <a:p>
            <a:pPr marL="342900" indent="-342900"/>
            <a:r>
              <a:rPr lang="en-US" dirty="0"/>
              <a:t>Report </a:t>
            </a:r>
            <a:r>
              <a:rPr lang="en-US" dirty="0" smtClean="0"/>
              <a:t>generation</a:t>
            </a:r>
          </a:p>
          <a:p>
            <a:pPr marL="342900" indent="-342900"/>
            <a:r>
              <a:rPr lang="en-US" dirty="0" smtClean="0"/>
              <a:t>Advanced Controller creation</a:t>
            </a:r>
          </a:p>
          <a:p>
            <a:pPr lvl="1"/>
            <a:r>
              <a:rPr lang="en-US" dirty="0" smtClean="0"/>
              <a:t>Single endpoint models</a:t>
            </a:r>
          </a:p>
          <a:p>
            <a:pPr lvl="1"/>
            <a:r>
              <a:rPr lang="en-US" dirty="0" smtClean="0"/>
              <a:t>Multiple endpoint models</a:t>
            </a:r>
          </a:p>
          <a:p>
            <a:pPr lvl="1"/>
            <a:r>
              <a:rPr lang="en-US" dirty="0" smtClean="0"/>
              <a:t>Models with covariates</a:t>
            </a:r>
          </a:p>
          <a:p>
            <a:pPr marL="342900" indent="-342900"/>
            <a:r>
              <a:rPr lang="en-US" dirty="0"/>
              <a:t>VPC (Visual Predictive Checks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/>
            <a:r>
              <a:rPr lang="en-US" dirty="0" smtClean="0"/>
              <a:t>Plots customization</a:t>
            </a:r>
          </a:p>
          <a:p>
            <a:pPr marL="342900" indent="-342900"/>
            <a:r>
              <a:rPr lang="en-US" dirty="0" smtClean="0"/>
              <a:t>Stratification, filtering and other features</a:t>
            </a:r>
          </a:p>
          <a:p>
            <a:pPr marL="342900" indent="-342900"/>
            <a:r>
              <a:rPr lang="en-US" dirty="0" smtClean="0">
                <a:solidFill>
                  <a:schemeClr val="accent1"/>
                </a:solidFill>
              </a:rPr>
              <a:t>How to provide feedback?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| ggPMX | Public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47CF9-5B10-D24F-A8D7-45A9778164F7}" type="slidenum">
              <a:rPr kumimoji="0" lang="uk-UA" sz="7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uk-UA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30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provide feedback?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If you find a bug or if you would like to suggest improvements, please submit a ticket on GitHub 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accent2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accent2"/>
                </a:solidFill>
                <a:hlinkClick r:id="rId2"/>
              </a:rPr>
              <a:t>://</a:t>
            </a:r>
            <a:r>
              <a:rPr lang="en-US" dirty="0" smtClean="0">
                <a:solidFill>
                  <a:schemeClr val="accent2"/>
                </a:solidFill>
                <a:hlinkClick r:id="rId2"/>
              </a:rPr>
              <a:t>github.com/ggPMXdevelopment/ggPMX</a:t>
            </a:r>
            <a:endParaRPr lang="en-US" dirty="0" smtClean="0">
              <a:solidFill>
                <a:schemeClr val="accent2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smtClean="0"/>
              <a:t>Fill-out the Gizmo Survey to provide your feedback on the workshop</a:t>
            </a:r>
          </a:p>
          <a:p>
            <a:pPr marL="0" indent="0" algn="just">
              <a:buNone/>
            </a:pPr>
            <a:r>
              <a:rPr lang="en-US" u="sng" dirty="0" smtClean="0">
                <a:hlinkClick r:id="rId3"/>
              </a:rPr>
              <a:t>https://www.surveygizmo.eu/s3/90150006/ggPMX-PAGE-Training-Survey</a:t>
            </a:r>
            <a:endParaRPr lang="en-US" b="1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94509" y="4919472"/>
            <a:ext cx="3792538" cy="228600"/>
          </a:xfrm>
        </p:spPr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508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Amine Gassem</a:t>
            </a:r>
          </a:p>
          <a:p>
            <a:r>
              <a:rPr lang="en-US" dirty="0" smtClean="0"/>
              <a:t>Christian Bartels</a:t>
            </a:r>
          </a:p>
          <a:p>
            <a:r>
              <a:rPr lang="en-US" dirty="0" smtClean="0"/>
              <a:t>Thomas Dumortier</a:t>
            </a:r>
          </a:p>
          <a:p>
            <a:r>
              <a:rPr lang="en-US" dirty="0"/>
              <a:t>Souvik </a:t>
            </a:r>
            <a:r>
              <a:rPr lang="en-US" dirty="0" smtClean="0"/>
              <a:t>Bhattacharya</a:t>
            </a:r>
          </a:p>
          <a:p>
            <a:r>
              <a:rPr lang="en-US" dirty="0" smtClean="0"/>
              <a:t>Inga Ludwig</a:t>
            </a:r>
          </a:p>
          <a:p>
            <a:r>
              <a:rPr lang="en-US" dirty="0" smtClean="0"/>
              <a:t>Ines Paule</a:t>
            </a:r>
          </a:p>
          <a:p>
            <a:r>
              <a:rPr lang="en-US" dirty="0" smtClean="0"/>
              <a:t>Didier Renard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770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378"/>
            <a:ext cx="8229600" cy="24792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R Library </a:t>
            </a:r>
            <a:r>
              <a:rPr lang="en-US" dirty="0"/>
              <a:t>of </a:t>
            </a:r>
            <a:r>
              <a:rPr lang="en-US" b="1" dirty="0"/>
              <a:t>diagnostic plots</a:t>
            </a:r>
            <a:r>
              <a:rPr lang="en-US" dirty="0"/>
              <a:t> for nonlinear mixed-effects model building and evaluation:</a:t>
            </a:r>
          </a:p>
          <a:p>
            <a:pPr marL="135000" indent="-135000" algn="just"/>
            <a:r>
              <a:rPr lang="en-US" b="1" dirty="0">
                <a:solidFill>
                  <a:schemeClr val="accent1"/>
                </a:solidFill>
              </a:rPr>
              <a:t>Consistent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reproducible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efficient</a:t>
            </a:r>
            <a:r>
              <a:rPr lang="en-US" dirty="0"/>
              <a:t> workflow</a:t>
            </a:r>
          </a:p>
          <a:p>
            <a:pPr marL="135000" indent="-135000" algn="just"/>
            <a:r>
              <a:rPr lang="en-US" dirty="0"/>
              <a:t>High quality graphics, ready-to-use in </a:t>
            </a:r>
            <a:r>
              <a:rPr lang="en-US" b="1" dirty="0">
                <a:solidFill>
                  <a:schemeClr val="accent1"/>
                </a:solidFill>
              </a:rPr>
              <a:t>submission documents and publications</a:t>
            </a:r>
            <a:endParaRPr lang="en-US" dirty="0">
              <a:solidFill>
                <a:schemeClr val="accent1"/>
              </a:solidFill>
            </a:endParaRPr>
          </a:p>
          <a:p>
            <a:pPr marL="135000" indent="-135000" algn="just"/>
            <a:r>
              <a:rPr lang="en-US" dirty="0"/>
              <a:t>Advanced Features for </a:t>
            </a:r>
            <a:r>
              <a:rPr lang="en-US" b="1" dirty="0">
                <a:solidFill>
                  <a:schemeClr val="accent1"/>
                </a:solidFill>
              </a:rPr>
              <a:t>customization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stratification</a:t>
            </a:r>
            <a:endParaRPr lang="en-US" dirty="0">
              <a:solidFill>
                <a:schemeClr val="accent1"/>
              </a:solidFill>
            </a:endParaRPr>
          </a:p>
          <a:p>
            <a:pPr marL="135000" indent="-135000" algn="just"/>
            <a:r>
              <a:rPr lang="en-US" b="1" dirty="0" smtClean="0">
                <a:solidFill>
                  <a:schemeClr val="accent1"/>
                </a:solidFill>
              </a:rPr>
              <a:t>Automated </a:t>
            </a:r>
            <a:r>
              <a:rPr lang="en-US" b="1" dirty="0">
                <a:solidFill>
                  <a:schemeClr val="accent1"/>
                </a:solidFill>
              </a:rPr>
              <a:t>generation </a:t>
            </a:r>
            <a:r>
              <a:rPr lang="en-US" dirty="0"/>
              <a:t>of PDF, Word or PNG outputs for reporting </a:t>
            </a:r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401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3000" y="4972050"/>
            <a:ext cx="3257550" cy="171450"/>
          </a:xfrm>
        </p:spPr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43000" y="4972050"/>
            <a:ext cx="171450" cy="17145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68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909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43000" y="4972050"/>
            <a:ext cx="171450" cy="17145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69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46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ggPMX</a:t>
            </a:r>
            <a:r>
              <a:rPr lang="en-US" sz="1800" dirty="0"/>
              <a:t> - R package for model diagnostics</a:t>
            </a:r>
          </a:p>
        </p:txBody>
      </p:sp>
      <p:sp>
        <p:nvSpPr>
          <p:cNvPr id="4" name="Freeform 3"/>
          <p:cNvSpPr/>
          <p:nvPr/>
        </p:nvSpPr>
        <p:spPr>
          <a:xfrm>
            <a:off x="609600" y="973359"/>
            <a:ext cx="1123575" cy="804822"/>
          </a:xfrm>
          <a:custGeom>
            <a:avLst/>
            <a:gdLst>
              <a:gd name="connsiteX0" fmla="*/ 0 w 992364"/>
              <a:gd name="connsiteY0" fmla="*/ 0 h 888832"/>
              <a:gd name="connsiteX1" fmla="*/ 547948 w 992364"/>
              <a:gd name="connsiteY1" fmla="*/ 0 h 888832"/>
              <a:gd name="connsiteX2" fmla="*/ 992364 w 992364"/>
              <a:gd name="connsiteY2" fmla="*/ 444416 h 888832"/>
              <a:gd name="connsiteX3" fmla="*/ 547948 w 992364"/>
              <a:gd name="connsiteY3" fmla="*/ 888832 h 888832"/>
              <a:gd name="connsiteX4" fmla="*/ 0 w 992364"/>
              <a:gd name="connsiteY4" fmla="*/ 888832 h 888832"/>
              <a:gd name="connsiteX5" fmla="*/ 444416 w 992364"/>
              <a:gd name="connsiteY5" fmla="*/ 444416 h 888832"/>
              <a:gd name="connsiteX6" fmla="*/ 0 w 992364"/>
              <a:gd name="connsiteY6" fmla="*/ 0 h 8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364" h="888832">
                <a:moveTo>
                  <a:pt x="992363" y="0"/>
                </a:moveTo>
                <a:lnTo>
                  <a:pt x="992363" y="490781"/>
                </a:lnTo>
                <a:lnTo>
                  <a:pt x="496182" y="888832"/>
                </a:lnTo>
                <a:lnTo>
                  <a:pt x="1" y="490781"/>
                </a:lnTo>
                <a:lnTo>
                  <a:pt x="1" y="0"/>
                </a:lnTo>
                <a:lnTo>
                  <a:pt x="496182" y="398051"/>
                </a:lnTo>
                <a:lnTo>
                  <a:pt x="992363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341885" rIns="8573" bIns="341885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/>
              <a:t>Why</a:t>
            </a:r>
          </a:p>
        </p:txBody>
      </p:sp>
      <p:sp>
        <p:nvSpPr>
          <p:cNvPr id="6" name="Freeform 5"/>
          <p:cNvSpPr/>
          <p:nvPr/>
        </p:nvSpPr>
        <p:spPr>
          <a:xfrm>
            <a:off x="1803009" y="1002659"/>
            <a:ext cx="6883789" cy="484032"/>
          </a:xfrm>
          <a:custGeom>
            <a:avLst/>
            <a:gdLst>
              <a:gd name="connsiteX0" fmla="*/ 107565 w 645376"/>
              <a:gd name="connsiteY0" fmla="*/ 0 h 7839744"/>
              <a:gd name="connsiteX1" fmla="*/ 537811 w 645376"/>
              <a:gd name="connsiteY1" fmla="*/ 0 h 7839744"/>
              <a:gd name="connsiteX2" fmla="*/ 645376 w 645376"/>
              <a:gd name="connsiteY2" fmla="*/ 107565 h 7839744"/>
              <a:gd name="connsiteX3" fmla="*/ 645376 w 645376"/>
              <a:gd name="connsiteY3" fmla="*/ 7839744 h 7839744"/>
              <a:gd name="connsiteX4" fmla="*/ 645376 w 645376"/>
              <a:gd name="connsiteY4" fmla="*/ 7839744 h 7839744"/>
              <a:gd name="connsiteX5" fmla="*/ 0 w 645376"/>
              <a:gd name="connsiteY5" fmla="*/ 7839744 h 7839744"/>
              <a:gd name="connsiteX6" fmla="*/ 0 w 645376"/>
              <a:gd name="connsiteY6" fmla="*/ 7839744 h 7839744"/>
              <a:gd name="connsiteX7" fmla="*/ 0 w 645376"/>
              <a:gd name="connsiteY7" fmla="*/ 107565 h 7839744"/>
              <a:gd name="connsiteX8" fmla="*/ 107565 w 645376"/>
              <a:gd name="connsiteY8" fmla="*/ 0 h 783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76" h="7839744">
                <a:moveTo>
                  <a:pt x="645376" y="1306652"/>
                </a:moveTo>
                <a:lnTo>
                  <a:pt x="645376" y="6533092"/>
                </a:lnTo>
                <a:cubicBezTo>
                  <a:pt x="645376" y="7254742"/>
                  <a:pt x="641412" y="7839744"/>
                  <a:pt x="636521" y="7839744"/>
                </a:cubicBezTo>
                <a:lnTo>
                  <a:pt x="0" y="7839744"/>
                </a:lnTo>
                <a:lnTo>
                  <a:pt x="0" y="7839744"/>
                </a:lnTo>
                <a:lnTo>
                  <a:pt x="0" y="0"/>
                </a:lnTo>
                <a:lnTo>
                  <a:pt x="0" y="0"/>
                </a:lnTo>
                <a:lnTo>
                  <a:pt x="636521" y="0"/>
                </a:lnTo>
                <a:cubicBezTo>
                  <a:pt x="641412" y="0"/>
                  <a:pt x="645376" y="585002"/>
                  <a:pt x="645376" y="1306652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5" tIns="31248" rIns="31248" bIns="31250" numCol="1" spcCol="1270" anchor="ctr" anchorCtr="0">
            <a:noAutofit/>
          </a:bodyPr>
          <a:lstStyle/>
          <a:p>
            <a:pPr marL="128588" lvl="1" indent="-128588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dirty="0"/>
              <a:t>No standard tools to support evaluation of nonlinear mixed effect models within the Pharmacometrics (PMX) across different </a:t>
            </a:r>
            <a:r>
              <a:rPr lang="en-US" sz="1400" dirty="0" err="1"/>
              <a:t>softwares</a:t>
            </a:r>
            <a:r>
              <a:rPr lang="en-US" sz="1400" dirty="0"/>
              <a:t> (Monolix, NONMEM, </a:t>
            </a:r>
            <a:r>
              <a:rPr lang="en-US" sz="1400" dirty="0" err="1"/>
              <a:t>nlmxir</a:t>
            </a:r>
            <a:r>
              <a:rPr lang="en-US" sz="1400" dirty="0"/>
              <a:t>)</a:t>
            </a:r>
          </a:p>
        </p:txBody>
      </p:sp>
      <p:sp>
        <p:nvSpPr>
          <p:cNvPr id="9" name="Freeform 8"/>
          <p:cNvSpPr/>
          <p:nvPr/>
        </p:nvSpPr>
        <p:spPr>
          <a:xfrm>
            <a:off x="609600" y="1628951"/>
            <a:ext cx="1123575" cy="804822"/>
          </a:xfrm>
          <a:custGeom>
            <a:avLst/>
            <a:gdLst>
              <a:gd name="connsiteX0" fmla="*/ 0 w 992364"/>
              <a:gd name="connsiteY0" fmla="*/ 0 h 888832"/>
              <a:gd name="connsiteX1" fmla="*/ 547948 w 992364"/>
              <a:gd name="connsiteY1" fmla="*/ 0 h 888832"/>
              <a:gd name="connsiteX2" fmla="*/ 992364 w 992364"/>
              <a:gd name="connsiteY2" fmla="*/ 444416 h 888832"/>
              <a:gd name="connsiteX3" fmla="*/ 547948 w 992364"/>
              <a:gd name="connsiteY3" fmla="*/ 888832 h 888832"/>
              <a:gd name="connsiteX4" fmla="*/ 0 w 992364"/>
              <a:gd name="connsiteY4" fmla="*/ 888832 h 888832"/>
              <a:gd name="connsiteX5" fmla="*/ 444416 w 992364"/>
              <a:gd name="connsiteY5" fmla="*/ 444416 h 888832"/>
              <a:gd name="connsiteX6" fmla="*/ 0 w 992364"/>
              <a:gd name="connsiteY6" fmla="*/ 0 h 8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364" h="888832">
                <a:moveTo>
                  <a:pt x="992363" y="0"/>
                </a:moveTo>
                <a:lnTo>
                  <a:pt x="992363" y="490781"/>
                </a:lnTo>
                <a:lnTo>
                  <a:pt x="496182" y="888832"/>
                </a:lnTo>
                <a:lnTo>
                  <a:pt x="1" y="490781"/>
                </a:lnTo>
                <a:lnTo>
                  <a:pt x="1" y="0"/>
                </a:lnTo>
                <a:lnTo>
                  <a:pt x="496182" y="398051"/>
                </a:lnTo>
                <a:lnTo>
                  <a:pt x="992363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341885" rIns="8573" bIns="341885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/>
              <a:t>What</a:t>
            </a:r>
          </a:p>
        </p:txBody>
      </p:sp>
      <p:sp>
        <p:nvSpPr>
          <p:cNvPr id="10" name="Freeform 9"/>
          <p:cNvSpPr/>
          <p:nvPr/>
        </p:nvSpPr>
        <p:spPr>
          <a:xfrm>
            <a:off x="1803010" y="1677869"/>
            <a:ext cx="6883790" cy="483779"/>
          </a:xfrm>
          <a:custGeom>
            <a:avLst/>
            <a:gdLst>
              <a:gd name="connsiteX0" fmla="*/ 107508 w 645037"/>
              <a:gd name="connsiteY0" fmla="*/ 0 h 7839744"/>
              <a:gd name="connsiteX1" fmla="*/ 537529 w 645037"/>
              <a:gd name="connsiteY1" fmla="*/ 0 h 7839744"/>
              <a:gd name="connsiteX2" fmla="*/ 645037 w 645037"/>
              <a:gd name="connsiteY2" fmla="*/ 107508 h 7839744"/>
              <a:gd name="connsiteX3" fmla="*/ 645037 w 645037"/>
              <a:gd name="connsiteY3" fmla="*/ 7839744 h 7839744"/>
              <a:gd name="connsiteX4" fmla="*/ 645037 w 645037"/>
              <a:gd name="connsiteY4" fmla="*/ 7839744 h 7839744"/>
              <a:gd name="connsiteX5" fmla="*/ 0 w 645037"/>
              <a:gd name="connsiteY5" fmla="*/ 7839744 h 7839744"/>
              <a:gd name="connsiteX6" fmla="*/ 0 w 645037"/>
              <a:gd name="connsiteY6" fmla="*/ 7839744 h 7839744"/>
              <a:gd name="connsiteX7" fmla="*/ 0 w 645037"/>
              <a:gd name="connsiteY7" fmla="*/ 107508 h 7839744"/>
              <a:gd name="connsiteX8" fmla="*/ 107508 w 645037"/>
              <a:gd name="connsiteY8" fmla="*/ 0 h 783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37" h="7839744">
                <a:moveTo>
                  <a:pt x="645037" y="1306650"/>
                </a:moveTo>
                <a:lnTo>
                  <a:pt x="645037" y="6533094"/>
                </a:lnTo>
                <a:cubicBezTo>
                  <a:pt x="645037" y="7254733"/>
                  <a:pt x="641077" y="7839738"/>
                  <a:pt x="636191" y="7839738"/>
                </a:cubicBezTo>
                <a:lnTo>
                  <a:pt x="0" y="7839738"/>
                </a:lnTo>
                <a:lnTo>
                  <a:pt x="0" y="7839738"/>
                </a:lnTo>
                <a:lnTo>
                  <a:pt x="0" y="6"/>
                </a:lnTo>
                <a:lnTo>
                  <a:pt x="0" y="6"/>
                </a:lnTo>
                <a:lnTo>
                  <a:pt x="636191" y="6"/>
                </a:lnTo>
                <a:cubicBezTo>
                  <a:pt x="641077" y="6"/>
                  <a:pt x="645037" y="585011"/>
                  <a:pt x="645037" y="130665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5" tIns="31236" rIns="31236" bIns="31237" numCol="1" spcCol="1270" anchor="ctr" anchorCtr="0">
            <a:noAutofit/>
          </a:bodyPr>
          <a:lstStyle/>
          <a:p>
            <a:pPr marL="128588" lvl="1" indent="-128588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dirty="0"/>
              <a:t>Develop R package to provide a comprehensive and ‘modern’ set of tool to facilitate efficient diagnostics and reporting of models across different </a:t>
            </a:r>
            <a:r>
              <a:rPr lang="en-US" sz="1400" dirty="0" err="1"/>
              <a:t>softwares</a:t>
            </a:r>
            <a:r>
              <a:rPr lang="en-US" sz="1400" dirty="0"/>
              <a:t> </a:t>
            </a:r>
          </a:p>
        </p:txBody>
      </p:sp>
      <p:sp>
        <p:nvSpPr>
          <p:cNvPr id="14" name="Freeform 13"/>
          <p:cNvSpPr/>
          <p:nvPr/>
        </p:nvSpPr>
        <p:spPr>
          <a:xfrm>
            <a:off x="609600" y="2284543"/>
            <a:ext cx="1123575" cy="804822"/>
          </a:xfrm>
          <a:custGeom>
            <a:avLst/>
            <a:gdLst>
              <a:gd name="connsiteX0" fmla="*/ 0 w 992364"/>
              <a:gd name="connsiteY0" fmla="*/ 0 h 888832"/>
              <a:gd name="connsiteX1" fmla="*/ 547948 w 992364"/>
              <a:gd name="connsiteY1" fmla="*/ 0 h 888832"/>
              <a:gd name="connsiteX2" fmla="*/ 992364 w 992364"/>
              <a:gd name="connsiteY2" fmla="*/ 444416 h 888832"/>
              <a:gd name="connsiteX3" fmla="*/ 547948 w 992364"/>
              <a:gd name="connsiteY3" fmla="*/ 888832 h 888832"/>
              <a:gd name="connsiteX4" fmla="*/ 0 w 992364"/>
              <a:gd name="connsiteY4" fmla="*/ 888832 h 888832"/>
              <a:gd name="connsiteX5" fmla="*/ 444416 w 992364"/>
              <a:gd name="connsiteY5" fmla="*/ 444416 h 888832"/>
              <a:gd name="connsiteX6" fmla="*/ 0 w 992364"/>
              <a:gd name="connsiteY6" fmla="*/ 0 h 8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364" h="888832">
                <a:moveTo>
                  <a:pt x="992363" y="0"/>
                </a:moveTo>
                <a:lnTo>
                  <a:pt x="992363" y="490781"/>
                </a:lnTo>
                <a:lnTo>
                  <a:pt x="496182" y="888832"/>
                </a:lnTo>
                <a:lnTo>
                  <a:pt x="1" y="490781"/>
                </a:lnTo>
                <a:lnTo>
                  <a:pt x="1" y="0"/>
                </a:lnTo>
                <a:lnTo>
                  <a:pt x="496182" y="398051"/>
                </a:lnTo>
                <a:lnTo>
                  <a:pt x="992363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341885" rIns="8573" bIns="341885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/>
              <a:t>Who</a:t>
            </a:r>
          </a:p>
        </p:txBody>
      </p:sp>
      <p:sp>
        <p:nvSpPr>
          <p:cNvPr id="15" name="Freeform 14"/>
          <p:cNvSpPr/>
          <p:nvPr/>
        </p:nvSpPr>
        <p:spPr>
          <a:xfrm>
            <a:off x="1803010" y="2315421"/>
            <a:ext cx="6883790" cy="483779"/>
          </a:xfrm>
          <a:custGeom>
            <a:avLst/>
            <a:gdLst>
              <a:gd name="connsiteX0" fmla="*/ 107508 w 645037"/>
              <a:gd name="connsiteY0" fmla="*/ 0 h 7839744"/>
              <a:gd name="connsiteX1" fmla="*/ 537529 w 645037"/>
              <a:gd name="connsiteY1" fmla="*/ 0 h 7839744"/>
              <a:gd name="connsiteX2" fmla="*/ 645037 w 645037"/>
              <a:gd name="connsiteY2" fmla="*/ 107508 h 7839744"/>
              <a:gd name="connsiteX3" fmla="*/ 645037 w 645037"/>
              <a:gd name="connsiteY3" fmla="*/ 7839744 h 7839744"/>
              <a:gd name="connsiteX4" fmla="*/ 645037 w 645037"/>
              <a:gd name="connsiteY4" fmla="*/ 7839744 h 7839744"/>
              <a:gd name="connsiteX5" fmla="*/ 0 w 645037"/>
              <a:gd name="connsiteY5" fmla="*/ 7839744 h 7839744"/>
              <a:gd name="connsiteX6" fmla="*/ 0 w 645037"/>
              <a:gd name="connsiteY6" fmla="*/ 7839744 h 7839744"/>
              <a:gd name="connsiteX7" fmla="*/ 0 w 645037"/>
              <a:gd name="connsiteY7" fmla="*/ 107508 h 7839744"/>
              <a:gd name="connsiteX8" fmla="*/ 107508 w 645037"/>
              <a:gd name="connsiteY8" fmla="*/ 0 h 783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37" h="7839744">
                <a:moveTo>
                  <a:pt x="645037" y="1306650"/>
                </a:moveTo>
                <a:lnTo>
                  <a:pt x="645037" y="6533094"/>
                </a:lnTo>
                <a:cubicBezTo>
                  <a:pt x="645037" y="7254733"/>
                  <a:pt x="641077" y="7839738"/>
                  <a:pt x="636191" y="7839738"/>
                </a:cubicBezTo>
                <a:lnTo>
                  <a:pt x="0" y="7839738"/>
                </a:lnTo>
                <a:lnTo>
                  <a:pt x="0" y="7839738"/>
                </a:lnTo>
                <a:lnTo>
                  <a:pt x="0" y="6"/>
                </a:lnTo>
                <a:lnTo>
                  <a:pt x="0" y="6"/>
                </a:lnTo>
                <a:lnTo>
                  <a:pt x="636191" y="6"/>
                </a:lnTo>
                <a:cubicBezTo>
                  <a:pt x="641077" y="6"/>
                  <a:pt x="645037" y="585011"/>
                  <a:pt x="645037" y="130665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5" tIns="31236" rIns="31236" bIns="31237" numCol="1" spcCol="1270" anchor="ctr" anchorCtr="0">
            <a:noAutofit/>
          </a:bodyPr>
          <a:lstStyle/>
          <a:p>
            <a:pPr marL="128588" lvl="1" indent="-128588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dirty="0"/>
              <a:t>Pharmacometrics Community </a:t>
            </a:r>
          </a:p>
        </p:txBody>
      </p:sp>
      <p:sp>
        <p:nvSpPr>
          <p:cNvPr id="16" name="Freeform 15"/>
          <p:cNvSpPr/>
          <p:nvPr/>
        </p:nvSpPr>
        <p:spPr>
          <a:xfrm>
            <a:off x="609600" y="2940136"/>
            <a:ext cx="1123575" cy="804822"/>
          </a:xfrm>
          <a:custGeom>
            <a:avLst/>
            <a:gdLst>
              <a:gd name="connsiteX0" fmla="*/ 0 w 992364"/>
              <a:gd name="connsiteY0" fmla="*/ 0 h 888832"/>
              <a:gd name="connsiteX1" fmla="*/ 547948 w 992364"/>
              <a:gd name="connsiteY1" fmla="*/ 0 h 888832"/>
              <a:gd name="connsiteX2" fmla="*/ 992364 w 992364"/>
              <a:gd name="connsiteY2" fmla="*/ 444416 h 888832"/>
              <a:gd name="connsiteX3" fmla="*/ 547948 w 992364"/>
              <a:gd name="connsiteY3" fmla="*/ 888832 h 888832"/>
              <a:gd name="connsiteX4" fmla="*/ 0 w 992364"/>
              <a:gd name="connsiteY4" fmla="*/ 888832 h 888832"/>
              <a:gd name="connsiteX5" fmla="*/ 444416 w 992364"/>
              <a:gd name="connsiteY5" fmla="*/ 444416 h 888832"/>
              <a:gd name="connsiteX6" fmla="*/ 0 w 992364"/>
              <a:gd name="connsiteY6" fmla="*/ 0 h 8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364" h="888832">
                <a:moveTo>
                  <a:pt x="992363" y="0"/>
                </a:moveTo>
                <a:lnTo>
                  <a:pt x="992363" y="490781"/>
                </a:lnTo>
                <a:lnTo>
                  <a:pt x="496182" y="888832"/>
                </a:lnTo>
                <a:lnTo>
                  <a:pt x="1" y="490781"/>
                </a:lnTo>
                <a:lnTo>
                  <a:pt x="1" y="0"/>
                </a:lnTo>
                <a:lnTo>
                  <a:pt x="496182" y="398051"/>
                </a:lnTo>
                <a:lnTo>
                  <a:pt x="992363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73" tIns="341885" rIns="8573" bIns="341885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/>
              <a:t>Goal</a:t>
            </a:r>
          </a:p>
        </p:txBody>
      </p:sp>
      <p:sp>
        <p:nvSpPr>
          <p:cNvPr id="17" name="Freeform 16"/>
          <p:cNvSpPr/>
          <p:nvPr/>
        </p:nvSpPr>
        <p:spPr>
          <a:xfrm>
            <a:off x="1803010" y="2971014"/>
            <a:ext cx="6883790" cy="483779"/>
          </a:xfrm>
          <a:custGeom>
            <a:avLst/>
            <a:gdLst>
              <a:gd name="connsiteX0" fmla="*/ 107508 w 645037"/>
              <a:gd name="connsiteY0" fmla="*/ 0 h 7839744"/>
              <a:gd name="connsiteX1" fmla="*/ 537529 w 645037"/>
              <a:gd name="connsiteY1" fmla="*/ 0 h 7839744"/>
              <a:gd name="connsiteX2" fmla="*/ 645037 w 645037"/>
              <a:gd name="connsiteY2" fmla="*/ 107508 h 7839744"/>
              <a:gd name="connsiteX3" fmla="*/ 645037 w 645037"/>
              <a:gd name="connsiteY3" fmla="*/ 7839744 h 7839744"/>
              <a:gd name="connsiteX4" fmla="*/ 645037 w 645037"/>
              <a:gd name="connsiteY4" fmla="*/ 7839744 h 7839744"/>
              <a:gd name="connsiteX5" fmla="*/ 0 w 645037"/>
              <a:gd name="connsiteY5" fmla="*/ 7839744 h 7839744"/>
              <a:gd name="connsiteX6" fmla="*/ 0 w 645037"/>
              <a:gd name="connsiteY6" fmla="*/ 7839744 h 7839744"/>
              <a:gd name="connsiteX7" fmla="*/ 0 w 645037"/>
              <a:gd name="connsiteY7" fmla="*/ 107508 h 7839744"/>
              <a:gd name="connsiteX8" fmla="*/ 107508 w 645037"/>
              <a:gd name="connsiteY8" fmla="*/ 0 h 783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37" h="7839744">
                <a:moveTo>
                  <a:pt x="645037" y="1306650"/>
                </a:moveTo>
                <a:lnTo>
                  <a:pt x="645037" y="6533094"/>
                </a:lnTo>
                <a:cubicBezTo>
                  <a:pt x="645037" y="7254733"/>
                  <a:pt x="641077" y="7839738"/>
                  <a:pt x="636191" y="7839738"/>
                </a:cubicBezTo>
                <a:lnTo>
                  <a:pt x="0" y="7839738"/>
                </a:lnTo>
                <a:lnTo>
                  <a:pt x="0" y="7839738"/>
                </a:lnTo>
                <a:lnTo>
                  <a:pt x="0" y="6"/>
                </a:lnTo>
                <a:lnTo>
                  <a:pt x="0" y="6"/>
                </a:lnTo>
                <a:lnTo>
                  <a:pt x="636191" y="6"/>
                </a:lnTo>
                <a:cubicBezTo>
                  <a:pt x="641077" y="6"/>
                  <a:pt x="645037" y="585011"/>
                  <a:pt x="645037" y="130665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5" tIns="31236" rIns="31236" bIns="31237" numCol="1" spcCol="1270" anchor="ctr" anchorCtr="0">
            <a:noAutofit/>
          </a:bodyPr>
          <a:lstStyle/>
          <a:p>
            <a:pPr marL="128588" lvl="1" indent="-128588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dirty="0">
                <a:solidFill>
                  <a:schemeClr val="tx1"/>
                </a:solidFill>
              </a:rPr>
              <a:t>Improve </a:t>
            </a:r>
            <a:r>
              <a:rPr lang="en-US" sz="1400" dirty="0">
                <a:solidFill>
                  <a:schemeClr val="accent1"/>
                </a:solidFill>
              </a:rPr>
              <a:t>consistency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accent1"/>
                </a:solidFill>
              </a:rPr>
              <a:t>efficiency</a:t>
            </a:r>
            <a:r>
              <a:rPr lang="en-US" sz="1400" dirty="0"/>
              <a:t> and 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tx1"/>
                </a:solidFill>
              </a:rPr>
              <a:t>in internal usage of model diagnostics, translating into improved modeling productivity and quality</a:t>
            </a:r>
            <a:endParaRPr lang="en-US" sz="1400" dirty="0"/>
          </a:p>
        </p:txBody>
      </p:sp>
      <p:sp>
        <p:nvSpPr>
          <p:cNvPr id="18" name="Freeform 17"/>
          <p:cNvSpPr/>
          <p:nvPr/>
        </p:nvSpPr>
        <p:spPr>
          <a:xfrm>
            <a:off x="609600" y="3595728"/>
            <a:ext cx="1123575" cy="804822"/>
          </a:xfrm>
          <a:custGeom>
            <a:avLst/>
            <a:gdLst>
              <a:gd name="connsiteX0" fmla="*/ 0 w 992364"/>
              <a:gd name="connsiteY0" fmla="*/ 0 h 888832"/>
              <a:gd name="connsiteX1" fmla="*/ 547948 w 992364"/>
              <a:gd name="connsiteY1" fmla="*/ 0 h 888832"/>
              <a:gd name="connsiteX2" fmla="*/ 992364 w 992364"/>
              <a:gd name="connsiteY2" fmla="*/ 444416 h 888832"/>
              <a:gd name="connsiteX3" fmla="*/ 547948 w 992364"/>
              <a:gd name="connsiteY3" fmla="*/ 888832 h 888832"/>
              <a:gd name="connsiteX4" fmla="*/ 0 w 992364"/>
              <a:gd name="connsiteY4" fmla="*/ 888832 h 888832"/>
              <a:gd name="connsiteX5" fmla="*/ 444416 w 992364"/>
              <a:gd name="connsiteY5" fmla="*/ 444416 h 888832"/>
              <a:gd name="connsiteX6" fmla="*/ 0 w 992364"/>
              <a:gd name="connsiteY6" fmla="*/ 0 h 8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364" h="888832">
                <a:moveTo>
                  <a:pt x="992363" y="0"/>
                </a:moveTo>
                <a:lnTo>
                  <a:pt x="992363" y="490781"/>
                </a:lnTo>
                <a:lnTo>
                  <a:pt x="496182" y="888832"/>
                </a:lnTo>
                <a:lnTo>
                  <a:pt x="1" y="490781"/>
                </a:lnTo>
                <a:lnTo>
                  <a:pt x="1" y="0"/>
                </a:lnTo>
                <a:lnTo>
                  <a:pt x="496182" y="398051"/>
                </a:lnTo>
                <a:lnTo>
                  <a:pt x="992363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339027" rIns="5715" bIns="339027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50" dirty="0"/>
              <a:t>Where</a:t>
            </a:r>
          </a:p>
        </p:txBody>
      </p:sp>
      <p:sp>
        <p:nvSpPr>
          <p:cNvPr id="19" name="Freeform 18"/>
          <p:cNvSpPr/>
          <p:nvPr/>
        </p:nvSpPr>
        <p:spPr>
          <a:xfrm>
            <a:off x="1803010" y="3626606"/>
            <a:ext cx="6883790" cy="483779"/>
          </a:xfrm>
          <a:custGeom>
            <a:avLst/>
            <a:gdLst>
              <a:gd name="connsiteX0" fmla="*/ 107508 w 645037"/>
              <a:gd name="connsiteY0" fmla="*/ 0 h 7839744"/>
              <a:gd name="connsiteX1" fmla="*/ 537529 w 645037"/>
              <a:gd name="connsiteY1" fmla="*/ 0 h 7839744"/>
              <a:gd name="connsiteX2" fmla="*/ 645037 w 645037"/>
              <a:gd name="connsiteY2" fmla="*/ 107508 h 7839744"/>
              <a:gd name="connsiteX3" fmla="*/ 645037 w 645037"/>
              <a:gd name="connsiteY3" fmla="*/ 7839744 h 7839744"/>
              <a:gd name="connsiteX4" fmla="*/ 645037 w 645037"/>
              <a:gd name="connsiteY4" fmla="*/ 7839744 h 7839744"/>
              <a:gd name="connsiteX5" fmla="*/ 0 w 645037"/>
              <a:gd name="connsiteY5" fmla="*/ 7839744 h 7839744"/>
              <a:gd name="connsiteX6" fmla="*/ 0 w 645037"/>
              <a:gd name="connsiteY6" fmla="*/ 7839744 h 7839744"/>
              <a:gd name="connsiteX7" fmla="*/ 0 w 645037"/>
              <a:gd name="connsiteY7" fmla="*/ 107508 h 7839744"/>
              <a:gd name="connsiteX8" fmla="*/ 107508 w 645037"/>
              <a:gd name="connsiteY8" fmla="*/ 0 h 783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37" h="7839744">
                <a:moveTo>
                  <a:pt x="645037" y="1306650"/>
                </a:moveTo>
                <a:lnTo>
                  <a:pt x="645037" y="6533094"/>
                </a:lnTo>
                <a:cubicBezTo>
                  <a:pt x="645037" y="7254733"/>
                  <a:pt x="641077" y="7839738"/>
                  <a:pt x="636191" y="7839738"/>
                </a:cubicBezTo>
                <a:lnTo>
                  <a:pt x="0" y="7839738"/>
                </a:lnTo>
                <a:lnTo>
                  <a:pt x="0" y="7839738"/>
                </a:lnTo>
                <a:lnTo>
                  <a:pt x="0" y="6"/>
                </a:lnTo>
                <a:lnTo>
                  <a:pt x="0" y="6"/>
                </a:lnTo>
                <a:lnTo>
                  <a:pt x="636191" y="6"/>
                </a:lnTo>
                <a:cubicBezTo>
                  <a:pt x="641077" y="6"/>
                  <a:pt x="645037" y="585011"/>
                  <a:pt x="645037" y="130665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5" tIns="31236" rIns="31236" bIns="31237" numCol="1" spcCol="1270" anchor="ctr" anchorCtr="0">
            <a:noAutofit/>
          </a:bodyPr>
          <a:lstStyle/>
          <a:p>
            <a:pPr marL="128588" lvl="1" indent="-128588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400" dirty="0"/>
              <a:t>Available on CRAN &amp; GitHub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726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code for VPC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57350" y="1028701"/>
            <a:ext cx="6343650" cy="3323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## Library setting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library(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dplyr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library(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mlxR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setMlxLibraryPath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("/CHBS/apps/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Monolix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/2018R1"); 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## Path and filename of the 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mlxtran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project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myprojfilename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&lt;- '...../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myprojfile.mlxtran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## Path and filename of the to-be-created simulation file 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mysimfilename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&lt;- '...../mysimfile.csv’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## NN - Create 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vpc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file and store it 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mysim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&lt;- 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simulx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(project=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myprojfilename,nrep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=200) 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write.csv(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mysim$dv,file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mysimfilename,quote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F,row.names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F)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## Display the simulation file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## For each record in the input dataset (identified by id and time), 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##   there will be 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nrep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(here, 200) simulations, identified by rep=1, 2, ..., 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nrep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 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head(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mysim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35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6343650" y="2914650"/>
            <a:ext cx="108585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70</a:t>
            </a:fld>
            <a:endParaRPr lang="uk-U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See hands-on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42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72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457200" y="1944098"/>
            <a:ext cx="8229600" cy="90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ctr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%&gt;% </a:t>
            </a:r>
            <a:r>
              <a:rPr lang="en-US" sz="1050" b="1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pmx_comp_shrink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</a:p>
          <a:p>
            <a:r>
              <a:rPr lang="en-US" sz="1050" i="1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#&gt;     </a:t>
            </a:r>
            <a:r>
              <a:rPr lang="en-US" sz="1050" i="1" dirty="0" smtClean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EFFECT </a:t>
            </a:r>
            <a:r>
              <a:rPr lang="en-US" sz="1050" i="1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OMEGA </a:t>
            </a:r>
            <a:r>
              <a:rPr lang="en-US" sz="1050" i="1" dirty="0" smtClean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SHRINK     POS </a:t>
            </a:r>
            <a:endParaRPr lang="en-US" sz="1050" i="1" dirty="0">
              <a:solidFill>
                <a:srgbClr val="1F497D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1050" i="1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#&gt; 1: </a:t>
            </a:r>
            <a:r>
              <a:rPr lang="en-US" sz="1050" i="1" dirty="0" smtClean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050" i="1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 0.22485 0.05793712 0.2934250 </a:t>
            </a:r>
          </a:p>
          <a:p>
            <a:r>
              <a:rPr lang="en-US" sz="1050" i="1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#&gt; 2:        </a:t>
            </a:r>
            <a:r>
              <a:rPr lang="en-US" sz="1050" i="1" dirty="0" smtClean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 </a:t>
            </a:r>
            <a:r>
              <a:rPr lang="en-US" sz="1050" i="1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0.03939 0.76978183 0.0057915 </a:t>
            </a:r>
          </a:p>
          <a:p>
            <a:r>
              <a:rPr lang="en-US" sz="1050" i="1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#&gt; 3:       </a:t>
            </a:r>
            <a:r>
              <a:rPr lang="en-US" sz="1050" i="1" dirty="0" err="1" smtClean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ka</a:t>
            </a:r>
            <a:r>
              <a:rPr lang="en-US" sz="1050" i="1" dirty="0" smtClean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i="1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0.10024 0.49240546 0.0810850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100" y="1020768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shrinkage is a computation within controller data. </a:t>
            </a:r>
            <a:r>
              <a:rPr lang="en-US" dirty="0" smtClean="0"/>
              <a:t>It might be </a:t>
            </a:r>
            <a:r>
              <a:rPr lang="en-US" dirty="0"/>
              <a:t>used to annotate the plots. </a:t>
            </a:r>
            <a:r>
              <a:rPr lang="en-US" dirty="0" smtClean="0"/>
              <a:t>It can be generated directly from </a:t>
            </a:r>
            <a:r>
              <a:rPr lang="en-US" b="1" dirty="0" err="1" smtClean="0"/>
              <a:t>pmx_comp_shrink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2364" y="291601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User can </a:t>
            </a:r>
            <a:r>
              <a:rPr lang="en-US" dirty="0"/>
              <a:t>remove shrinkage annotation using </a:t>
            </a:r>
            <a:r>
              <a:rPr lang="en-US" b="1" dirty="0" err="1"/>
              <a:t>is.shrink</a:t>
            </a:r>
            <a:r>
              <a:rPr lang="en-US" dirty="0"/>
              <a:t> </a:t>
            </a:r>
            <a:r>
              <a:rPr lang="en-US" dirty="0" smtClean="0"/>
              <a:t>option (TRUE in many </a:t>
            </a:r>
            <a:r>
              <a:rPr lang="en-US" dirty="0" err="1" smtClean="0"/>
              <a:t>pmx_plot_xx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457200" y="3652704"/>
            <a:ext cx="8229600" cy="253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ctr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%&gt;% </a:t>
            </a:r>
            <a:r>
              <a:rPr lang="en-US" sz="1050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pmx_plot_eta_box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 </a:t>
            </a:r>
            <a:r>
              <a:rPr lang="en-US" sz="1050" b="1" dirty="0" err="1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is.shrink</a:t>
            </a:r>
            <a:r>
              <a:rPr lang="en-US" sz="1050" dirty="0">
                <a:solidFill>
                  <a:srgbClr val="1F497D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FALSE)</a:t>
            </a:r>
          </a:p>
        </p:txBody>
      </p:sp>
    </p:spTree>
    <p:extLst>
      <p:ext uri="{BB962C8B-B14F-4D97-AF65-F5344CB8AC3E}">
        <p14:creationId xmlns:p14="http://schemas.microsoft.com/office/powerpoint/2010/main" val="20217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35" name="Rectangle 34"/>
          <p:cNvSpPr/>
          <p:nvPr/>
        </p:nvSpPr>
        <p:spPr>
          <a:xfrm>
            <a:off x="4672567" y="742950"/>
            <a:ext cx="1257300" cy="3429000"/>
          </a:xfrm>
          <a:prstGeom prst="rect">
            <a:avLst/>
          </a:prstGeom>
          <a:solidFill>
            <a:srgbClr val="00A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Down Arrow 35"/>
          <p:cNvSpPr/>
          <p:nvPr/>
        </p:nvSpPr>
        <p:spPr>
          <a:xfrm rot="10800000">
            <a:off x="4958317" y="857249"/>
            <a:ext cx="685800" cy="571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4786867" y="1428749"/>
            <a:ext cx="102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Productivity</a:t>
            </a:r>
          </a:p>
        </p:txBody>
      </p:sp>
      <p:sp>
        <p:nvSpPr>
          <p:cNvPr id="38" name="Down Arrow 37"/>
          <p:cNvSpPr/>
          <p:nvPr/>
        </p:nvSpPr>
        <p:spPr>
          <a:xfrm rot="10800000">
            <a:off x="4958317" y="1828800"/>
            <a:ext cx="685800" cy="571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extBox 38"/>
          <p:cNvSpPr txBox="1"/>
          <p:nvPr/>
        </p:nvSpPr>
        <p:spPr>
          <a:xfrm>
            <a:off x="4729718" y="2414006"/>
            <a:ext cx="113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Standardization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72217" y="742950"/>
            <a:ext cx="1257300" cy="3429000"/>
          </a:xfrm>
          <a:prstGeom prst="rect">
            <a:avLst/>
          </a:prstGeom>
          <a:solidFill>
            <a:srgbClr val="007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/>
          <p:cNvSpPr/>
          <p:nvPr/>
        </p:nvSpPr>
        <p:spPr>
          <a:xfrm>
            <a:off x="2181891" y="800100"/>
            <a:ext cx="631308" cy="65452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TextBox 41"/>
          <p:cNvSpPr txBox="1"/>
          <p:nvPr/>
        </p:nvSpPr>
        <p:spPr>
          <a:xfrm>
            <a:off x="1986517" y="1472685"/>
            <a:ext cx="10287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</a:rPr>
              <a:t>Modeling Workflow</a:t>
            </a:r>
          </a:p>
        </p:txBody>
      </p:sp>
      <p:graphicFrame>
        <p:nvGraphicFramePr>
          <p:cNvPr id="43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224052"/>
              </p:ext>
            </p:extLst>
          </p:nvPr>
        </p:nvGraphicFramePr>
        <p:xfrm>
          <a:off x="1965526" y="1728832"/>
          <a:ext cx="1049691" cy="856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983859" y="2147776"/>
            <a:ext cx="102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~25%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8991" y="2471155"/>
            <a:ext cx="13144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</a:rPr>
              <a:t>Time to write codes for generating Diagnostic Plots</a:t>
            </a:r>
          </a:p>
        </p:txBody>
      </p:sp>
      <p:graphicFrame>
        <p:nvGraphicFramePr>
          <p:cNvPr id="4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152069"/>
              </p:ext>
            </p:extLst>
          </p:nvPr>
        </p:nvGraphicFramePr>
        <p:xfrm>
          <a:off x="1965526" y="2762143"/>
          <a:ext cx="1049691" cy="856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986517" y="3257550"/>
            <a:ext cx="102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~10%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31017" y="3528968"/>
            <a:ext cx="13144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</a:rPr>
              <a:t>Time to validate codes generating Diagnostic Plots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82360" y="742950"/>
            <a:ext cx="1257300" cy="3429000"/>
          </a:xfrm>
          <a:prstGeom prst="rect">
            <a:avLst/>
          </a:prstGeom>
          <a:solidFill>
            <a:srgbClr val="008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/>
          <p:cNvSpPr txBox="1"/>
          <p:nvPr/>
        </p:nvSpPr>
        <p:spPr>
          <a:xfrm>
            <a:off x="3392673" y="1885950"/>
            <a:ext cx="1028700" cy="450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825" b="1" dirty="0">
                <a:solidFill>
                  <a:srgbClr val="0073AC"/>
                </a:solidFill>
              </a:rPr>
              <a:t>Internal Guidance for Model Diagnostics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82361" y="817603"/>
            <a:ext cx="1257299" cy="57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788" dirty="0">
                <a:solidFill>
                  <a:schemeClr val="bg1"/>
                </a:solidFill>
                <a:latin typeface="+mj-lt"/>
              </a:rPr>
              <a:t>ggPMX to generate default model diagnostics</a:t>
            </a:r>
            <a:r>
              <a:rPr lang="en-US" sz="788" dirty="0"/>
              <a:t> </a:t>
            </a:r>
          </a:p>
          <a:p>
            <a:pPr algn="ctr"/>
            <a:r>
              <a:rPr lang="en-US" sz="788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graphicFrame>
        <p:nvGraphicFramePr>
          <p:cNvPr id="52" name="Diagram 51"/>
          <p:cNvGraphicFramePr/>
          <p:nvPr>
            <p:extLst>
              <p:ext uri="{D42A27DB-BD31-4B8C-83A1-F6EECF244321}">
                <p14:modId xmlns:p14="http://schemas.microsoft.com/office/powerpoint/2010/main" val="2388717298"/>
              </p:ext>
            </p:extLst>
          </p:nvPr>
        </p:nvGraphicFramePr>
        <p:xfrm>
          <a:off x="1524000" y="842629"/>
          <a:ext cx="1867343" cy="52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3" name="Rectangle 52"/>
          <p:cNvSpPr/>
          <p:nvPr/>
        </p:nvSpPr>
        <p:spPr>
          <a:xfrm>
            <a:off x="6101317" y="742949"/>
            <a:ext cx="1257300" cy="1084811"/>
          </a:xfrm>
          <a:prstGeom prst="rect">
            <a:avLst/>
          </a:prstGeom>
          <a:solidFill>
            <a:srgbClr val="00A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Monolix</a:t>
            </a:r>
          </a:p>
          <a:p>
            <a:pPr algn="ctr"/>
            <a:r>
              <a:rPr lang="fr-CH" sz="1350" dirty="0"/>
              <a:t>(2016, ...)</a:t>
            </a:r>
            <a:endParaRPr lang="en-US" sz="1350" dirty="0"/>
          </a:p>
        </p:txBody>
      </p:sp>
      <p:sp>
        <p:nvSpPr>
          <p:cNvPr id="54" name="Down Arrow 53"/>
          <p:cNvSpPr/>
          <p:nvPr/>
        </p:nvSpPr>
        <p:spPr>
          <a:xfrm rot="10800000">
            <a:off x="3691714" y="2419506"/>
            <a:ext cx="438593" cy="31104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Down Arrow 54"/>
          <p:cNvSpPr/>
          <p:nvPr/>
        </p:nvSpPr>
        <p:spPr>
          <a:xfrm>
            <a:off x="3687727" y="1517754"/>
            <a:ext cx="438593" cy="31104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TextBox 55"/>
          <p:cNvSpPr txBox="1"/>
          <p:nvPr/>
        </p:nvSpPr>
        <p:spPr>
          <a:xfrm>
            <a:off x="5072617" y="965778"/>
            <a:ext cx="4572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>
                <a:solidFill>
                  <a:srgbClr val="00A1F2"/>
                </a:solidFill>
              </a:rPr>
              <a:t>70% </a:t>
            </a:r>
          </a:p>
          <a:p>
            <a:pPr algn="ctr"/>
            <a:r>
              <a:rPr lang="en-US" sz="825" b="1" dirty="0">
                <a:solidFill>
                  <a:srgbClr val="00A1F2"/>
                </a:solidFill>
              </a:rPr>
              <a:t>gain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101317" y="1910437"/>
            <a:ext cx="1257300" cy="10848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NONMEM*</a:t>
            </a:r>
          </a:p>
          <a:p>
            <a:pPr algn="ctr"/>
            <a:endParaRPr lang="en-US" sz="1350" dirty="0"/>
          </a:p>
          <a:p>
            <a:pPr algn="ctr"/>
            <a:r>
              <a:rPr lang="en-US" sz="1050" dirty="0"/>
              <a:t>* Soon</a:t>
            </a:r>
            <a:endParaRPr lang="en-US" sz="1350" dirty="0"/>
          </a:p>
        </p:txBody>
      </p:sp>
      <p:sp>
        <p:nvSpPr>
          <p:cNvPr id="58" name="Rectangle 57"/>
          <p:cNvSpPr/>
          <p:nvPr/>
        </p:nvSpPr>
        <p:spPr>
          <a:xfrm>
            <a:off x="6101317" y="3074666"/>
            <a:ext cx="1257300" cy="1084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nlmxir</a:t>
            </a:r>
            <a:r>
              <a:rPr lang="en-US" sz="1350" dirty="0"/>
              <a:t>*</a:t>
            </a:r>
          </a:p>
          <a:p>
            <a:pPr algn="ctr"/>
            <a:endParaRPr lang="en-US" sz="1350" dirty="0"/>
          </a:p>
          <a:p>
            <a:pPr algn="ctr"/>
            <a:r>
              <a:rPr lang="en-US" sz="1050" dirty="0"/>
              <a:t>* Summer 2019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072617" y="1943100"/>
            <a:ext cx="4572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>
                <a:solidFill>
                  <a:srgbClr val="00A1F2"/>
                </a:solidFill>
              </a:rPr>
              <a:t>100% </a:t>
            </a:r>
          </a:p>
          <a:p>
            <a:pPr algn="ctr"/>
            <a:r>
              <a:rPr lang="en-US" sz="825" b="1" dirty="0">
                <a:solidFill>
                  <a:srgbClr val="00A1F2"/>
                </a:solidFill>
              </a:rPr>
              <a:t>gain</a:t>
            </a:r>
          </a:p>
        </p:txBody>
      </p:sp>
      <p:sp>
        <p:nvSpPr>
          <p:cNvPr id="60" name="Down Arrow 59"/>
          <p:cNvSpPr/>
          <p:nvPr/>
        </p:nvSpPr>
        <p:spPr>
          <a:xfrm rot="10800000">
            <a:off x="4958317" y="2807495"/>
            <a:ext cx="685800" cy="5715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TextBox 60"/>
          <p:cNvSpPr txBox="1"/>
          <p:nvPr/>
        </p:nvSpPr>
        <p:spPr>
          <a:xfrm>
            <a:off x="4729718" y="3392701"/>
            <a:ext cx="113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Enforce Good Practices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72617" y="2921796"/>
            <a:ext cx="4572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>
                <a:solidFill>
                  <a:srgbClr val="00A1F2"/>
                </a:solidFill>
              </a:rPr>
              <a:t>100% </a:t>
            </a:r>
          </a:p>
          <a:p>
            <a:pPr algn="ctr"/>
            <a:r>
              <a:rPr lang="en-US" sz="825" b="1" dirty="0">
                <a:solidFill>
                  <a:srgbClr val="00A1F2"/>
                </a:solidFill>
              </a:rPr>
              <a:t>gain</a:t>
            </a:r>
          </a:p>
        </p:txBody>
      </p:sp>
    </p:spTree>
    <p:extLst>
      <p:ext uri="{BB962C8B-B14F-4D97-AF65-F5344CB8AC3E}">
        <p14:creationId xmlns:p14="http://schemas.microsoft.com/office/powerpoint/2010/main" val="29921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 | ggPMX | Public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Internal Guidance</a:t>
            </a:r>
            <a:br>
              <a:rPr lang="en-US" dirty="0" smtClean="0"/>
            </a:br>
            <a:r>
              <a:rPr lang="en-US" sz="1500" i="1" dirty="0">
                <a:latin typeface="+mn-lt"/>
              </a:rPr>
              <a:t>ggPMX built upon the Novartis Pharmacometrics Internal Guidance on Good Practices for model building, evaluation and qualification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228409" y="1543050"/>
            <a:ext cx="20867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28409" y="3638550"/>
            <a:ext cx="2086791" cy="19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28409" y="2494687"/>
            <a:ext cx="20867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00650" y="1543050"/>
            <a:ext cx="1143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12+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14450"/>
            <a:ext cx="2669130" cy="32966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228408" y="2494687"/>
            <a:ext cx="1143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2+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8409" y="1906801"/>
            <a:ext cx="157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Diagnostic Plots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8408" y="2829952"/>
            <a:ext cx="231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Types of Outputs (Monolix, </a:t>
            </a:r>
            <a:r>
              <a:rPr lang="en-US" sz="900" b="1" dirty="0" err="1" smtClean="0"/>
              <a:t>nlmixR</a:t>
            </a:r>
            <a:r>
              <a:rPr lang="en-US" sz="900" b="1" dirty="0"/>
              <a:t>, 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NONMEM</a:t>
            </a:r>
            <a:r>
              <a:rPr lang="en-US" sz="900" b="1" dirty="0"/>
              <a:t>) handled by ggPMX</a:t>
            </a:r>
          </a:p>
        </p:txBody>
      </p:sp>
    </p:spTree>
    <p:extLst>
      <p:ext uri="{BB962C8B-B14F-4D97-AF65-F5344CB8AC3E}">
        <p14:creationId xmlns:p14="http://schemas.microsoft.com/office/powerpoint/2010/main" val="19411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ECK" val="LegalDisclaimerNO"/>
</p:tagLst>
</file>

<file path=ppt/theme/theme1.xml><?xml version="1.0" encoding="utf-8"?>
<a:theme xmlns:a="http://schemas.openxmlformats.org/drawingml/2006/main" name="Novartis 2016">
  <a:themeElements>
    <a:clrScheme name="Custom 6">
      <a:dk1>
        <a:srgbClr val="000000"/>
      </a:dk1>
      <a:lt1>
        <a:srgbClr val="FFFFFF"/>
      </a:lt1>
      <a:dk2>
        <a:srgbClr val="9D9D9C"/>
      </a:dk2>
      <a:lt2>
        <a:srgbClr val="C6C6C6"/>
      </a:lt2>
      <a:accent1>
        <a:srgbClr val="023761"/>
      </a:accent1>
      <a:accent2>
        <a:srgbClr val="0460A9"/>
      </a:accent2>
      <a:accent3>
        <a:srgbClr val="5191DD"/>
      </a:accent3>
      <a:accent4>
        <a:srgbClr val="9ABFDC"/>
      </a:accent4>
      <a:accent5>
        <a:srgbClr val="C6C6C6"/>
      </a:accent5>
      <a:accent6>
        <a:srgbClr val="9D9D9C"/>
      </a:accent6>
      <a:hlink>
        <a:srgbClr val="000000"/>
      </a:hlink>
      <a:folHlink>
        <a:srgbClr val="9D9D9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4330</Words>
  <Application>Microsoft Office PowerPoint</Application>
  <PresentationFormat>On-screen Show (16:9)</PresentationFormat>
  <Paragraphs>1131</Paragraphs>
  <Slides>72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Arial</vt:lpstr>
      <vt:lpstr>Arial Black</vt:lpstr>
      <vt:lpstr>Arial Regular</vt:lpstr>
      <vt:lpstr>Calibri</vt:lpstr>
      <vt:lpstr>Consolas</vt:lpstr>
      <vt:lpstr>LMRoman10-Regular</vt:lpstr>
      <vt:lpstr>MS Mincho</vt:lpstr>
      <vt:lpstr>黑体</vt:lpstr>
      <vt:lpstr>Times New Roman</vt:lpstr>
      <vt:lpstr>Wingdings</vt:lpstr>
      <vt:lpstr>Novartis 2016</vt:lpstr>
      <vt:lpstr>Acrobat Document</vt:lpstr>
      <vt:lpstr>Document</vt:lpstr>
      <vt:lpstr>ggPMX Workshop  PAGE 2019</vt:lpstr>
      <vt:lpstr>PowerPoint Presentation</vt:lpstr>
      <vt:lpstr>Agenda</vt:lpstr>
      <vt:lpstr>Cheat Sheet</vt:lpstr>
      <vt:lpstr>Acronyms</vt:lpstr>
      <vt:lpstr>Overview</vt:lpstr>
      <vt:lpstr>ggPMX - R package for model diagnostics</vt:lpstr>
      <vt:lpstr>PowerPoint Presentation</vt:lpstr>
      <vt:lpstr>Internal Guidance ggPMX built upon the Novartis Pharmacometrics Internal Guidance on Good Practices for model building, evaluation and qualification</vt:lpstr>
      <vt:lpstr>List of Diagnostic Plots </vt:lpstr>
      <vt:lpstr>Residual-based diagnostics Normalized Prediction Discrepancies (NPD) plots - Direct evaluation of systematic deviations between model predictions and observations along a horizontal (zero) line</vt:lpstr>
      <vt:lpstr>Residual-based diagnostics Normalized Prediction Discrepancies (NPD) plots - Direct evaluation of systematic deviations between model predictions and observations along a horizontal (zero) line</vt:lpstr>
      <vt:lpstr>Residual-based diagnostics Individual Weighted Residual (IWRES)- inform about adequacy of individual predictions and correctness of the residual error model / check distributional assumptions</vt:lpstr>
      <vt:lpstr>Residual-based diagnostics Individual Weighted Residual (IWRES)- inform about adequacy of individual predictions and correctness of the residual error model / check distributional assumptions</vt:lpstr>
      <vt:lpstr>Residual-based diagnostics Individual Weighted Residual (IWRES)- inform about adequacy of individual predictions and correctness of the residual error model / check distributional assumptions</vt:lpstr>
      <vt:lpstr>Residual-based diagnostics EBE-based Diagnostics - to assess the normality assumption and correlation structure of random effect / assess correctness of covariate relationship into model</vt:lpstr>
      <vt:lpstr>Residual-based diagnostics EBE-based Diagnostics - to assess the normality assumption and correlation structure of random effect / assess correctness of covariate relationship into model</vt:lpstr>
      <vt:lpstr>Residual-based diagnostics EBE-based Diagnostics - to assess the normality assumption and correlation structure of random effect / assess correctness of covariate relationship into model</vt:lpstr>
      <vt:lpstr>Residual-based diagnostics Individual Fits – Quick glance at performance of the model to describe data</vt:lpstr>
      <vt:lpstr>Residual-based diagnostics Individual Fits – Quick glance at performance of the model to describe data</vt:lpstr>
      <vt:lpstr>Residual-based diagnostics Visual Predictive Check (VPC) – Inform about appropriateness of the structural model and the random-effects structure</vt:lpstr>
      <vt:lpstr>Residual-based diagnostics Visual Predictive Check (VPC) – Inform about appropriateness of the structural model and the random-effects structure</vt:lpstr>
      <vt:lpstr>Key features</vt:lpstr>
      <vt:lpstr>Automated Generation of Report</vt:lpstr>
      <vt:lpstr>Documentation</vt:lpstr>
      <vt:lpstr>Overview</vt:lpstr>
      <vt:lpstr>Monolix requirements to obtain all available diagnostic plots (1/3)</vt:lpstr>
      <vt:lpstr>Monolix requirements to obtain all available diagnostic plots (2/3)</vt:lpstr>
      <vt:lpstr>Monolix requirements to obtain all available diagnostic plots (3/3)</vt:lpstr>
      <vt:lpstr>Overview</vt:lpstr>
      <vt:lpstr>Installation</vt:lpstr>
      <vt:lpstr>Overview</vt:lpstr>
      <vt:lpstr>Architecture</vt:lpstr>
      <vt:lpstr>Overview</vt:lpstr>
      <vt:lpstr>Simple built-in example to explore the package: theophylline</vt:lpstr>
      <vt:lpstr>Controller content</vt:lpstr>
      <vt:lpstr>Default diagnostic plots</vt:lpstr>
      <vt:lpstr>Overview</vt:lpstr>
      <vt:lpstr>Report generation</vt:lpstr>
      <vt:lpstr>Editing the report template</vt:lpstr>
      <vt:lpstr>Overview</vt:lpstr>
      <vt:lpstr>Advanced Controller creation -Single endpoint</vt:lpstr>
      <vt:lpstr>Controller for single endpoint (2/2)</vt:lpstr>
      <vt:lpstr>Models fitted with Monolix (versions 2016 and later)</vt:lpstr>
      <vt:lpstr>Models with covariates</vt:lpstr>
      <vt:lpstr>Multiple endpoint models (1/4)</vt:lpstr>
      <vt:lpstr>Multiple endpoints models (2/4)</vt:lpstr>
      <vt:lpstr>Multiple endpoints models (3/4)</vt:lpstr>
      <vt:lpstr>Multiple endpoints models (4/4)</vt:lpstr>
      <vt:lpstr>Overview</vt:lpstr>
      <vt:lpstr>VPC (1/5) – simulation dataset</vt:lpstr>
      <vt:lpstr>VPC (2/5) – Controller creation</vt:lpstr>
      <vt:lpstr>VPC (3/5) – the plot</vt:lpstr>
      <vt:lpstr>VPC (4/5) – change the bins</vt:lpstr>
      <vt:lpstr>VPC (5/5) - stratification</vt:lpstr>
      <vt:lpstr>Overview</vt:lpstr>
      <vt:lpstr>Plots customization – two methods</vt:lpstr>
      <vt:lpstr>Plots customization – on the fly</vt:lpstr>
      <vt:lpstr>Plots customization – globally</vt:lpstr>
      <vt:lpstr>Overview</vt:lpstr>
      <vt:lpstr>Stratification</vt:lpstr>
      <vt:lpstr>Filtering</vt:lpstr>
      <vt:lpstr>Other available features</vt:lpstr>
      <vt:lpstr>Overview</vt:lpstr>
      <vt:lpstr>How to provide feedback?</vt:lpstr>
      <vt:lpstr>Acknowledgements</vt:lpstr>
      <vt:lpstr>Key features</vt:lpstr>
      <vt:lpstr>PowerPoint Presentation</vt:lpstr>
      <vt:lpstr>Backup</vt:lpstr>
      <vt:lpstr>Simulation code for VPC</vt:lpstr>
      <vt:lpstr>BLQ</vt:lpstr>
      <vt:lpstr>Shrinkage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is Arial Black 32pt,  on one or two lines</dc:title>
  <dc:creator>Michael Milo</dc:creator>
  <cp:lastModifiedBy>Bieth, Bruno</cp:lastModifiedBy>
  <cp:revision>692</cp:revision>
  <cp:lastPrinted>2017-09-27T16:10:53Z</cp:lastPrinted>
  <dcterms:created xsi:type="dcterms:W3CDTF">2017-04-03T15:58:32Z</dcterms:created>
  <dcterms:modified xsi:type="dcterms:W3CDTF">2019-06-10T12:39:43Z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iteId">
    <vt:lpwstr>f35a6974-607f-47d4-82d7-ff31d7dc53a5</vt:lpwstr>
  </property>
  <property fmtid="{D5CDD505-2E9C-101B-9397-08002B2CF9AE}" pid="4" name="MSIP_Label_4929bff8-5b33-42aa-95d2-28f72e792cb0_Owner">
    <vt:lpwstr>BIETHBR1@novartis.net</vt:lpwstr>
  </property>
  <property fmtid="{D5CDD505-2E9C-101B-9397-08002B2CF9AE}" pid="5" name="MSIP_Label_4929bff8-5b33-42aa-95d2-28f72e792cb0_SetDate">
    <vt:lpwstr>2019-02-17T17:24:58.8393757Z</vt:lpwstr>
  </property>
  <property fmtid="{D5CDD505-2E9C-101B-9397-08002B2CF9AE}" pid="6" name="MSIP_Label_4929bff8-5b33-42aa-95d2-28f72e792cb0_Name">
    <vt:lpwstr>Business Use Only</vt:lpwstr>
  </property>
  <property fmtid="{D5CDD505-2E9C-101B-9397-08002B2CF9AE}" pid="7" name="MSIP_Label_4929bff8-5b33-42aa-95d2-28f72e792cb0_Application">
    <vt:lpwstr>Microsoft Azure Information Protection</vt:lpwstr>
  </property>
  <property fmtid="{D5CDD505-2E9C-101B-9397-08002B2CF9AE}" pid="8" name="MSIP_Label_4929bff8-5b33-42aa-95d2-28f72e792cb0_Extended_MSFT_Method">
    <vt:lpwstr>Automatic</vt:lpwstr>
  </property>
  <property fmtid="{D5CDD505-2E9C-101B-9397-08002B2CF9AE}" pid="9" name="Confidentiality">
    <vt:lpwstr>Business Use Only</vt:lpwstr>
  </property>
  <property fmtid="{D5CDD505-2E9C-101B-9397-08002B2CF9AE}" pid="10" name="PresenterName">
    <vt:lpwstr>ggPMX</vt:lpwstr>
  </property>
  <property fmtid="{D5CDD505-2E9C-101B-9397-08002B2CF9AE}" pid="11" name="ConfidentialityLevel">
    <vt:lpwstr>Public</vt:lpwstr>
  </property>
  <property fmtid="{D5CDD505-2E9C-101B-9397-08002B2CF9AE}" pid="12" name="HideFooter">
    <vt:bool>false</vt:bool>
  </property>
</Properties>
</file>